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300" r:id="rId2"/>
    <p:sldId id="2343" r:id="rId3"/>
    <p:sldId id="262" r:id="rId4"/>
    <p:sldId id="2609" r:id="rId5"/>
    <p:sldId id="2621" r:id="rId6"/>
    <p:sldId id="2634" r:id="rId7"/>
    <p:sldId id="2625" r:id="rId8"/>
    <p:sldId id="2624" r:id="rId9"/>
    <p:sldId id="2622" r:id="rId10"/>
    <p:sldId id="2631" r:id="rId11"/>
    <p:sldId id="2636" r:id="rId12"/>
    <p:sldId id="2452" r:id="rId13"/>
    <p:sldId id="2623" r:id="rId14"/>
    <p:sldId id="2612" r:id="rId15"/>
    <p:sldId id="2608" r:id="rId16"/>
    <p:sldId id="264" r:id="rId17"/>
    <p:sldId id="2537" r:id="rId18"/>
    <p:sldId id="2604" r:id="rId19"/>
    <p:sldId id="2629" r:id="rId20"/>
    <p:sldId id="2628" r:id="rId21"/>
    <p:sldId id="2603" r:id="rId22"/>
    <p:sldId id="2606" r:id="rId23"/>
    <p:sldId id="2607" r:id="rId24"/>
    <p:sldId id="2614" r:id="rId25"/>
    <p:sldId id="2618" r:id="rId26"/>
    <p:sldId id="2620" r:id="rId27"/>
    <p:sldId id="2627" r:id="rId28"/>
    <p:sldId id="263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C30"/>
    <a:srgbClr val="550527"/>
    <a:srgbClr val="C52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89" autoAdjust="0"/>
    <p:restoredTop sz="86580"/>
  </p:normalViewPr>
  <p:slideViewPr>
    <p:cSldViewPr snapToGrid="0">
      <p:cViewPr varScale="1">
        <p:scale>
          <a:sx n="97" d="100"/>
          <a:sy n="97" d="100"/>
        </p:scale>
        <p:origin x="264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3547-7D37-0D4F-B1AC-8D913EA8857B}" type="datetimeFigureOut">
              <a:rPr lang="en-US" smtClean="0"/>
              <a:t>5/17/23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B9C0F-F1B1-0144-BC32-3312035C6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88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1T16:01:06.2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1T16:01:07.3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24575,'0'23'0,"0"12"0,0-9 0,0 10 0,0-13 0,0-5 0,0-7 0,0-6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1T16:01:10.5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82 24575,'16'-23'0,"-3"5"0,4 1 0,-6 5 0,-4 6 0,-2 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1T16:01:10.6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1T16:01:25.3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E62C3-EA35-7F4E-8D97-720386F7141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57C88-7316-124C-B3C5-252BA74EE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85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6454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20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11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7588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12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6355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92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764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z="1800" dirty="0">
                <a:latin typeface="Times New Roman" charset="0"/>
              </a:rPr>
              <a:t>	</a:t>
            </a:r>
          </a:p>
        </p:txBody>
      </p:sp>
      <p:sp>
        <p:nvSpPr>
          <p:cNvPr id="18435" name="Placeholder 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/>
        </p:spPr>
      </p:sp>
    </p:spTree>
    <p:extLst>
      <p:ext uri="{BB962C8B-B14F-4D97-AF65-F5344CB8AC3E}">
        <p14:creationId xmlns:p14="http://schemas.microsoft.com/office/powerpoint/2010/main" val="9755315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16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1953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18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60003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19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43296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20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1406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z="1800" dirty="0">
                <a:latin typeface="Times New Roman" charset="0"/>
              </a:rPr>
              <a:t>	</a:t>
            </a:r>
          </a:p>
        </p:txBody>
      </p:sp>
      <p:sp>
        <p:nvSpPr>
          <p:cNvPr id="18435" name="Placeholder 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/>
        </p:spPr>
      </p:sp>
    </p:spTree>
    <p:extLst>
      <p:ext uri="{BB962C8B-B14F-4D97-AF65-F5344CB8AC3E}">
        <p14:creationId xmlns:p14="http://schemas.microsoft.com/office/powerpoint/2010/main" val="29304795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90874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22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27295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23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4313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z="1800" dirty="0">
                <a:latin typeface="Times New Roman" charset="0"/>
              </a:rPr>
              <a:t>	</a:t>
            </a:r>
          </a:p>
        </p:txBody>
      </p:sp>
      <p:sp>
        <p:nvSpPr>
          <p:cNvPr id="18435" name="Placeholder 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/>
        </p:spPr>
      </p:sp>
    </p:spTree>
    <p:extLst>
      <p:ext uri="{BB962C8B-B14F-4D97-AF65-F5344CB8AC3E}">
        <p14:creationId xmlns:p14="http://schemas.microsoft.com/office/powerpoint/2010/main" val="17090564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25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50173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26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14304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27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60483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8836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45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07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05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8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34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0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524000" y="1122363"/>
            <a:ext cx="9144000" cy="4135438"/>
          </a:xfrm>
          <a:prstGeom prst="rect">
            <a:avLst/>
          </a:prstGeom>
          <a:solidFill>
            <a:srgbClr val="A51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C199-4E36-BE45-B7F8-B023A9958CF2}" type="datetime1">
              <a:rPr lang="en-US" smtClean="0"/>
              <a:t>5/17/23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811" y="6227398"/>
            <a:ext cx="2214377" cy="62302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098549"/>
            <a:ext cx="1524000" cy="1122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0668000" y="1122363"/>
            <a:ext cx="1524000" cy="1122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3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1006-DA65-654C-A674-D79804A9A222}" type="datetime1">
              <a:rPr lang="en-US" smtClean="0"/>
              <a:t>5/17/23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0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CC35-CF17-CC42-A49F-F97F90BE41D3}" type="datetime1">
              <a:rPr lang="en-US" smtClean="0"/>
              <a:t>5/17/23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3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CF0C-DE15-4D4C-97B7-DF27638DB270}" type="datetime1">
              <a:rPr lang="en-US" smtClean="0"/>
              <a:t>5/17/23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9EC05-CCD5-2141-A69D-C3D0F4E34DA2}" type="datetime1">
              <a:rPr lang="en-US" smtClean="0"/>
              <a:t>5/17/23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9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BD1D-1323-AC44-93A5-A2109A8F7F3D}" type="datetime1">
              <a:rPr lang="en-US" smtClean="0"/>
              <a:t>5/17/23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7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B066-F9FA-B242-9381-9597B4D42B5A}" type="datetime1">
              <a:rPr lang="en-US" smtClean="0"/>
              <a:t>5/17/23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1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rgbClr val="A51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FCA47-F40E-EB42-8B45-705D0E4C42FE}" type="datetime1">
              <a:rPr lang="en-US" smtClean="0"/>
              <a:t>5/17/23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811" y="6227398"/>
            <a:ext cx="2214377" cy="62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28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customXml" Target="../ink/ink2.xml"/><Relationship Id="rId10" Type="http://schemas.openxmlformats.org/officeDocument/2006/relationships/customXml" Target="../ink/ink5.xml"/><Relationship Id="rId4" Type="http://schemas.openxmlformats.org/officeDocument/2006/relationships/image" Target="../media/image6.png"/><Relationship Id="rId9" Type="http://schemas.openxmlformats.org/officeDocument/2006/relationships/customXml" Target="../ink/ink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648155"/>
            <a:ext cx="12191999" cy="118064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latin typeface="Times New Roman"/>
              </a:rPr>
              <a:t>IPS Research Update</a:t>
            </a:r>
            <a:br>
              <a:rPr lang="en-US" sz="6600" dirty="0">
                <a:latin typeface="Times New Roman"/>
                <a:cs typeface="Times New Roman"/>
              </a:rPr>
            </a:br>
            <a:endParaRPr lang="en-US" sz="60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46496" y="2021983"/>
            <a:ext cx="10537371" cy="523603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sz="4400" dirty="0">
                <a:latin typeface="Times New Roman" charset="0"/>
              </a:rPr>
              <a:t>Gary Bond</a:t>
            </a:r>
          </a:p>
          <a:p>
            <a:pPr marL="0" indent="0" algn="ctr">
              <a:lnSpc>
                <a:spcPct val="110000"/>
              </a:lnSpc>
              <a:spcBef>
                <a:spcPct val="0"/>
              </a:spcBef>
              <a:buNone/>
              <a:defRPr/>
            </a:pPr>
            <a:endParaRPr lang="en-US" sz="4400" dirty="0">
              <a:latin typeface="Times New Roman" charset="0"/>
            </a:endParaRPr>
          </a:p>
          <a:p>
            <a:pPr marL="0" indent="0"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sz="4400" dirty="0">
                <a:latin typeface="Times New Roman" charset="0"/>
              </a:rPr>
              <a:t>May 23, 2023</a:t>
            </a: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en-US" sz="4000" dirty="0">
                <a:latin typeface="Times New Roman" charset="0"/>
              </a:rPr>
              <a:t>IPS Learning Community Annual Meeting </a:t>
            </a:r>
          </a:p>
          <a:p>
            <a:pPr marL="0" indent="0" algn="ctr">
              <a:buNone/>
              <a:defRPr/>
            </a:pPr>
            <a:r>
              <a:rPr lang="en-US" sz="4400" dirty="0">
                <a:latin typeface="Times New Roman"/>
                <a:cs typeface="Times New Roman"/>
              </a:rPr>
              <a:t>Salt Lake City, UT</a:t>
            </a:r>
            <a:endParaRPr lang="en-US" sz="4000" dirty="0">
              <a:latin typeface="Times New Roman"/>
              <a:cs typeface="Times New Roman"/>
            </a:endParaRPr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12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Supporting the Importance of Community Contact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61262"/>
            <a:ext cx="10972801" cy="438713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5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Assertive community treatment literature has shown much higher rates of client engagement in services than office-based case management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en-US" sz="5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5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 study:  Time in community correlated .82 (p &lt; .01) with employment rate (N = 10 sites) (Becker, 2001)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en-US" sz="5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en-US" sz="1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135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987"/>
            <a:ext cx="12192000" cy="213772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ea typeface="ＭＳ Ｐゴシック" charset="-128"/>
                <a:cs typeface="Times New Roman"/>
              </a:rPr>
              <a:t>% Time in Community Correlated with Better Employment Outcomes (</a:t>
            </a:r>
            <a:r>
              <a:rPr lang="en-US" sz="4800" dirty="0" err="1">
                <a:latin typeface="Times New Roman"/>
                <a:ea typeface="ＭＳ Ｐゴシック" charset="-128"/>
                <a:cs typeface="Times New Roman"/>
              </a:rPr>
              <a:t>Margolies</a:t>
            </a:r>
            <a:r>
              <a:rPr lang="en-US" sz="4800" dirty="0">
                <a:latin typeface="Times New Roman"/>
                <a:ea typeface="ＭＳ Ｐゴシック" charset="-128"/>
                <a:cs typeface="Times New Roman"/>
              </a:rPr>
              <a:t>, 2023)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406942" y="2101153"/>
            <a:ext cx="3705496" cy="5134456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IPS teams with 20% </a:t>
            </a:r>
            <a:r>
              <a:rPr lang="en-US" sz="4000">
                <a:latin typeface="Times New Roman"/>
                <a:cs typeface="Times New Roman"/>
              </a:rPr>
              <a:t>or less contact </a:t>
            </a:r>
            <a:r>
              <a:rPr lang="en-US" sz="4000" dirty="0">
                <a:latin typeface="Times New Roman"/>
                <a:cs typeface="Times New Roman"/>
              </a:rPr>
              <a:t>time in the community </a:t>
            </a:r>
            <a:r>
              <a:rPr lang="en-US" sz="4000">
                <a:latin typeface="Times New Roman"/>
                <a:cs typeface="Times New Roman"/>
              </a:rPr>
              <a:t>had poorer </a:t>
            </a:r>
            <a:r>
              <a:rPr lang="en-US" sz="4000" dirty="0">
                <a:latin typeface="Times New Roman"/>
                <a:cs typeface="Times New Roman"/>
              </a:rPr>
              <a:t>employment outcomes</a:t>
            </a:r>
          </a:p>
          <a:p>
            <a:pPr marL="0" indent="0" algn="ctr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722A56-A08D-702D-62CA-4473FDD75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502" y="2101153"/>
            <a:ext cx="7686342" cy="462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342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9884" y="910135"/>
            <a:ext cx="11332779" cy="1114097"/>
          </a:xfrm>
        </p:spPr>
        <p:txBody>
          <a:bodyPr>
            <a:noAutofit/>
          </a:bodyPr>
          <a:lstStyle/>
          <a:p>
            <a:pPr algn="ctr"/>
            <a:r>
              <a:rPr lang="en-US" sz="5000" dirty="0">
                <a:latin typeface="Times New Roman"/>
                <a:cs typeface="Times New Roman"/>
              </a:rPr>
              <a:t>Community Outreach on High-Fidelity IPS Programs in Japan (Yamaguchi, 2020)</a:t>
            </a:r>
            <a:br>
              <a:rPr lang="en-US" sz="5000" dirty="0">
                <a:latin typeface="Times New Roman"/>
                <a:cs typeface="Times New Roman"/>
              </a:rPr>
            </a:br>
            <a:br>
              <a:rPr lang="en-US" sz="5000" dirty="0">
                <a:latin typeface="Times New Roman"/>
                <a:cs typeface="Times New Roman"/>
              </a:rPr>
            </a:br>
            <a:endParaRPr lang="en-US" sz="50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272905" y="2126642"/>
            <a:ext cx="4427621" cy="4127297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Community outreach and individual contact with clients associated with better employment outcomes</a:t>
            </a:r>
          </a:p>
          <a:p>
            <a:endParaRPr lang="en-US" sz="4800" dirty="0">
              <a:latin typeface="Times New Roman"/>
              <a:cs typeface="Times New Roman"/>
            </a:endParaRPr>
          </a:p>
          <a:p>
            <a:pPr marL="0" indent="0" algn="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800" dirty="0">
              <a:latin typeface="Times New Roman"/>
              <a:cs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F03CF1-1C86-DD45-B252-445E9F68F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37" y="1820568"/>
            <a:ext cx="6051064" cy="428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454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Face-to-Face Contact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Job Start (Bond &amp;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Kukla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38" y="2084396"/>
            <a:ext cx="11580462" cy="52944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Correlations for frequency of IPS specialist contact with job tenure for 142 clients after first job start: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Face-to-face contact:  	0.27, p &lt; .05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Telephone contact: 	0.01, ns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None/>
            </a:pP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019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Face-to Face Community Contact:  Current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913" y="1585161"/>
            <a:ext cx="11844087" cy="5681053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 outreach to clients likely helps in the engagement process and probably reduces dropouts, but we need IPS-specific research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in the community, with face-to-face meetings with employers and clients, may increase overall employment rate and job tenure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 of IPS of virtual counseling sessions and virtual meetings with other professionals untested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D8E17EE-2881-9D89-88F6-E1600838B630}"/>
                  </a:ext>
                </a:extLst>
              </p14:cNvPr>
              <p14:cNvContentPartPr/>
              <p14:nvPr/>
            </p14:nvContentPartPr>
            <p14:xfrm>
              <a:off x="10862074" y="6301234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D8E17EE-2881-9D89-88F6-E1600838B63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853074" y="629259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219D6CC-0267-74BC-E1B7-137A19F869B9}"/>
                  </a:ext>
                </a:extLst>
              </p14:cNvPr>
              <p14:cNvContentPartPr/>
              <p14:nvPr/>
            </p14:nvContentPartPr>
            <p14:xfrm>
              <a:off x="10604314" y="5766634"/>
              <a:ext cx="360" cy="644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219D6CC-0267-74BC-E1B7-137A19F869B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595314" y="5757994"/>
                <a:ext cx="18000" cy="82080"/>
              </a:xfrm>
              <a:prstGeom prst="rect">
                <a:avLst/>
              </a:prstGeom>
            </p:spPr>
          </p:pic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7361A874-8A51-7114-FDA8-4E7BEB2E1702}"/>
              </a:ext>
            </a:extLst>
          </p:cNvPr>
          <p:cNvGrpSpPr/>
          <p:nvPr/>
        </p:nvGrpSpPr>
        <p:grpSpPr>
          <a:xfrm>
            <a:off x="1417114" y="2055034"/>
            <a:ext cx="25200" cy="29880"/>
            <a:chOff x="1417114" y="2055034"/>
            <a:chExt cx="25200" cy="29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6180FC4-0860-94BC-0C5F-945D3C70227C}"/>
                    </a:ext>
                  </a:extLst>
                </p14:cNvPr>
                <p14:cNvContentPartPr/>
                <p14:nvPr/>
              </p14:nvContentPartPr>
              <p14:xfrm>
                <a:off x="1417114" y="2055034"/>
                <a:ext cx="25200" cy="298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6180FC4-0860-94BC-0C5F-945D3C70227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408474" y="2046394"/>
                  <a:ext cx="4284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27A8F44F-358A-DAB7-E82E-A115994B8F40}"/>
                    </a:ext>
                  </a:extLst>
                </p14:cNvPr>
                <p14:cNvContentPartPr/>
                <p14:nvPr/>
              </p14:nvContentPartPr>
              <p14:xfrm>
                <a:off x="1441954" y="2055034"/>
                <a:ext cx="360" cy="3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27A8F44F-358A-DAB7-E82E-A115994B8F40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433314" y="2046394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AD6180E3-CAF0-9C07-57BF-B1271FECD797}"/>
                  </a:ext>
                </a:extLst>
              </p14:cNvPr>
              <p14:cNvContentPartPr/>
              <p14:nvPr/>
            </p14:nvContentPartPr>
            <p14:xfrm>
              <a:off x="2994274" y="2477674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AD6180E3-CAF0-9C07-57BF-B1271FECD79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85274" y="2468674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1782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51742"/>
            <a:ext cx="12191999" cy="145575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chemeClr val="tx2"/>
                </a:solidFill>
                <a:latin typeface="Times New Roman"/>
              </a:rPr>
              <a:t>New Populations</a:t>
            </a:r>
            <a:br>
              <a:rPr lang="en-US" sz="5400" b="1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endParaRPr lang="en-US" sz="4800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2770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1708150"/>
            <a:ext cx="8686800" cy="4419600"/>
          </a:xfrm>
        </p:spPr>
        <p:txBody>
          <a:bodyPr>
            <a:normAutofit/>
          </a:bodyPr>
          <a:lstStyle/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Traumatic Brain Injury</a:t>
            </a:r>
          </a:p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Young Adults with Anxiety and Depression</a:t>
            </a:r>
          </a:p>
          <a:p>
            <a:pPr marL="342900" indent="-342900"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19936"/>
      </p:ext>
    </p:extLst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" y="1"/>
            <a:ext cx="12100560" cy="1717648"/>
          </a:xfrm>
          <a:solidFill>
            <a:srgbClr val="A51C3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IPS for Veterans with Traumatic Brain Injury (</a:t>
            </a:r>
            <a:r>
              <a:rPr lang="en-US" sz="4800" dirty="0" err="1">
                <a:latin typeface="Times New Roman"/>
                <a:cs typeface="Times New Roman"/>
              </a:rPr>
              <a:t>Pogoda</a:t>
            </a:r>
            <a:r>
              <a:rPr lang="en-US" sz="4800" dirty="0">
                <a:latin typeface="Times New Roman"/>
                <a:cs typeface="Times New Roman"/>
              </a:rPr>
              <a:t>, 2022)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9994" y="1717648"/>
            <a:ext cx="11752006" cy="5003827"/>
          </a:xfrm>
        </p:spPr>
        <p:txBody>
          <a:bodyPr>
            <a:normAutofit fontScale="92500"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12 VHA medical centers in US</a:t>
            </a:r>
          </a:p>
          <a:p>
            <a:r>
              <a:rPr lang="en-US" sz="4000" dirty="0">
                <a:latin typeface="Times New Roman"/>
                <a:cs typeface="Times New Roman"/>
              </a:rPr>
              <a:t>Administrative records for 2020-2022</a:t>
            </a:r>
          </a:p>
          <a:p>
            <a:r>
              <a:rPr lang="en-US" sz="4000" dirty="0">
                <a:latin typeface="Times New Roman"/>
                <a:cs typeface="Times New Roman"/>
              </a:rPr>
              <a:t>92 veterans with traumatic brain injury (96% male)</a:t>
            </a:r>
          </a:p>
          <a:p>
            <a:r>
              <a:rPr lang="en-US" sz="4000" dirty="0">
                <a:latin typeface="Times New Roman"/>
                <a:cs typeface="Times New Roman"/>
              </a:rPr>
              <a:t>At baseline, unemployed for a median of 5 months</a:t>
            </a:r>
          </a:p>
          <a:p>
            <a:pPr marL="0" indent="0">
              <a:buNone/>
            </a:pPr>
            <a:r>
              <a:rPr lang="en-US" sz="4000" b="1" dirty="0">
                <a:latin typeface="Times New Roman"/>
                <a:cs typeface="Times New Roman"/>
              </a:rPr>
              <a:t>			O</a:t>
            </a:r>
            <a:r>
              <a:rPr lang="en-US" sz="3900" b="1" dirty="0">
                <a:latin typeface="Times New Roman"/>
                <a:cs typeface="Times New Roman"/>
              </a:rPr>
              <a:t>utcomes</a:t>
            </a:r>
          </a:p>
          <a:p>
            <a:pPr lvl="2"/>
            <a:r>
              <a:rPr lang="en-US" sz="4000" dirty="0">
                <a:latin typeface="Times New Roman"/>
                <a:cs typeface="Times New Roman"/>
              </a:rPr>
              <a:t>51% gained employment </a:t>
            </a:r>
          </a:p>
          <a:p>
            <a:pPr lvl="2"/>
            <a:r>
              <a:rPr lang="en-US" sz="4000" dirty="0">
                <a:latin typeface="Times New Roman"/>
                <a:cs typeface="Times New Roman"/>
              </a:rPr>
              <a:t>Mean job duration was 3 months</a:t>
            </a:r>
          </a:p>
          <a:p>
            <a:pPr lvl="2"/>
            <a:r>
              <a:rPr lang="en-US" sz="4000" dirty="0">
                <a:latin typeface="Times New Roman"/>
                <a:cs typeface="Times New Roman"/>
              </a:rPr>
              <a:t>Disability rating did not correlate with employment!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40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DB559-FB2D-CA4B-95C7-A5DC6472A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92263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highlight>
                  <a:srgbClr val="A51C3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Research on IPS for Young Adults</a:t>
            </a:r>
            <a:br>
              <a:rPr lang="en-US" sz="4800" dirty="0">
                <a:highlight>
                  <a:srgbClr val="A51C3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highlight>
                  <a:srgbClr val="A51C3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Current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A55EB-DBA8-2E4F-8C17-E2CC78076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304" y="1699007"/>
            <a:ext cx="11171567" cy="549144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Findings from a meta-analysis of 7 young adult studies:</a:t>
            </a:r>
          </a:p>
          <a:p>
            <a:pPr lvl="1">
              <a:lnSpc>
                <a:spcPct val="120000"/>
              </a:lnSpc>
              <a:spcBef>
                <a:spcPts val="8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employment outcomes for IPS:</a:t>
            </a:r>
          </a:p>
          <a:p>
            <a:pPr marL="0" indent="0" algn="ctr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 employment rate:  58% for IPS, 32% for controls</a:t>
            </a:r>
          </a:p>
          <a:p>
            <a:pPr lvl="1">
              <a:spcBef>
                <a:spcPts val="8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positive findings for education outcomes</a:t>
            </a:r>
          </a:p>
          <a:p>
            <a:pPr>
              <a:spcBef>
                <a:spcPts val="8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rigorous research on IPS for young adults has been in the first episode psychosis population</a:t>
            </a:r>
          </a:p>
          <a:p>
            <a:pPr>
              <a:spcBef>
                <a:spcPts val="8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many other subgroups of young adults receiving IPS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627A7-51D2-6A4A-8E52-36A60927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356351"/>
            <a:ext cx="3581400" cy="253456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(Bond et al., 2023) </a:t>
            </a:r>
            <a:fld id="{605995D9-5217-4D59-8049-1796F649332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46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1258"/>
            <a:ext cx="12192000" cy="2137720"/>
          </a:xfrm>
          <a:solidFill>
            <a:srgbClr val="A51C3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Australian IPS for Young Adults</a:t>
            </a:r>
            <a:br>
              <a:rPr lang="en-US" sz="4800" dirty="0">
                <a:latin typeface="Times New Roman"/>
                <a:cs typeface="Times New Roman"/>
              </a:rPr>
            </a:br>
            <a:r>
              <a:rPr lang="en-US" sz="4800" dirty="0">
                <a:latin typeface="Times New Roman"/>
                <a:cs typeface="Times New Roman"/>
              </a:rPr>
              <a:t>(Simmons et al., 2023)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6889" y="1876462"/>
            <a:ext cx="11249298" cy="527836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IPS teams in two headspace centers in Melbourne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Sample consisted of 326 young adults (ages 15-25)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80% had a diagnosis of depressive or anxiety disorder or other nonpsychotic disorder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Fair to good IPS fidelity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Peer worker provided vocational support to 116 (36%) participants requiring additional support</a:t>
            </a:r>
          </a:p>
          <a:p>
            <a:pPr marL="0" indent="0">
              <a:lnSpc>
                <a:spcPct val="100000"/>
              </a:lnSpc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65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1258"/>
            <a:ext cx="12192000" cy="1870566"/>
          </a:xfrm>
          <a:solidFill>
            <a:srgbClr val="A51C3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Australian IPS for Young Adults:</a:t>
            </a:r>
            <a:br>
              <a:rPr lang="en-US" sz="4800" dirty="0">
                <a:latin typeface="Times New Roman"/>
                <a:cs typeface="Times New Roman"/>
              </a:rPr>
            </a:br>
            <a:r>
              <a:rPr lang="en-US" sz="4800" dirty="0">
                <a:latin typeface="Times New Roman"/>
                <a:cs typeface="Times New Roman"/>
              </a:rPr>
              <a:t>Outcomes (Simmons, 2023)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1" y="2155371"/>
            <a:ext cx="10836728" cy="470263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195 (60%) of young adults achieved a competitive job working 15 hours or more per week</a:t>
            </a:r>
          </a:p>
          <a:p>
            <a:r>
              <a:rPr lang="en-US" sz="4000" dirty="0">
                <a:latin typeface="Times New Roman"/>
                <a:cs typeface="Times New Roman"/>
              </a:rPr>
              <a:t>55% of jobs sustained for 26 weeks</a:t>
            </a:r>
          </a:p>
          <a:p>
            <a:r>
              <a:rPr lang="en-US" sz="4000" dirty="0">
                <a:latin typeface="Times New Roman"/>
                <a:cs typeface="Times New Roman"/>
              </a:rPr>
              <a:t>Young adults with peer support had similar outcomes as those not needing it</a:t>
            </a:r>
          </a:p>
          <a:p>
            <a:pPr marL="0" indent="0">
              <a:buNone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04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45482"/>
            <a:ext cx="12191999" cy="145575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chemeClr val="tx2"/>
                </a:solidFill>
                <a:latin typeface="Times New Roman"/>
              </a:rPr>
              <a:t>Three Themes in Recent IPS Research </a:t>
            </a:r>
            <a:br>
              <a:rPr lang="en-US" sz="5400" b="1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endParaRPr lang="en-US" sz="4800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2770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1278" y="2301875"/>
            <a:ext cx="8686800" cy="4419600"/>
          </a:xfrm>
        </p:spPr>
        <p:txBody>
          <a:bodyPr>
            <a:normAutofit/>
          </a:bodyPr>
          <a:lstStyle/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IPS Principles and IPS Fidelity</a:t>
            </a:r>
          </a:p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New Populations</a:t>
            </a:r>
          </a:p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Innovations</a:t>
            </a:r>
          </a:p>
          <a:p>
            <a:pPr marL="342900" indent="-342900"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57870"/>
      </p:ext>
    </p:extLst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1258"/>
            <a:ext cx="12192000" cy="213772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US Study of IPS for Young Adults</a:t>
            </a:r>
            <a:br>
              <a:rPr lang="en-US" sz="4800" dirty="0">
                <a:latin typeface="Times New Roman"/>
                <a:cs typeface="Times New Roman"/>
              </a:rPr>
            </a:br>
            <a:r>
              <a:rPr lang="en-US" sz="4800" dirty="0">
                <a:latin typeface="Times New Roman"/>
                <a:cs typeface="Times New Roman"/>
              </a:rPr>
              <a:t>(</a:t>
            </a:r>
            <a:r>
              <a:rPr lang="en-US" sz="4800" dirty="0" err="1">
                <a:latin typeface="Times New Roman"/>
                <a:cs typeface="Times New Roman"/>
              </a:rPr>
              <a:t>Albdulmunem</a:t>
            </a:r>
            <a:r>
              <a:rPr lang="en-US" sz="4800" dirty="0">
                <a:latin typeface="Times New Roman"/>
                <a:cs typeface="Times New Roman"/>
              </a:rPr>
              <a:t>, in press; Bond, </a:t>
            </a:r>
            <a:r>
              <a:rPr lang="en-US" sz="4800">
                <a:latin typeface="Times New Roman"/>
                <a:cs typeface="Times New Roman"/>
              </a:rPr>
              <a:t>in press)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0209" y="1762162"/>
            <a:ext cx="11339648" cy="5389752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Study conducted from March 2020 to June 2022</a:t>
            </a:r>
          </a:p>
          <a:p>
            <a:r>
              <a:rPr lang="en-US" sz="4000" dirty="0">
                <a:latin typeface="Times New Roman"/>
                <a:cs typeface="Times New Roman"/>
              </a:rPr>
              <a:t>9 IPS programs in 5 learning community states (CA, KY, MN, SC, WI)</a:t>
            </a:r>
          </a:p>
          <a:p>
            <a:r>
              <a:rPr lang="en-US" sz="4000" dirty="0">
                <a:latin typeface="Times New Roman"/>
                <a:cs typeface="Times New Roman"/>
              </a:rPr>
              <a:t>111 young adults (ages 16-24) enrolled and followed up until termination or one-year follow-up</a:t>
            </a:r>
          </a:p>
          <a:p>
            <a:r>
              <a:rPr lang="en-US" sz="4000" dirty="0">
                <a:latin typeface="Times New Roman"/>
                <a:cs typeface="Times New Roman"/>
              </a:rPr>
              <a:t>Fidelity reviews completed using IPS-Y:     Adaptation of standard fidelity scale for young adults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99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43272"/>
            <a:ext cx="5014451" cy="4995491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Times New Roman"/>
                <a:cs typeface="Times New Roman"/>
              </a:rPr>
              <a:t>IPS for Young Adults</a:t>
            </a:r>
            <a:br>
              <a:rPr lang="en-US" sz="4800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en-US" sz="4800" dirty="0">
                <a:solidFill>
                  <a:schemeClr val="tx1"/>
                </a:solidFill>
                <a:latin typeface="Times New Roman"/>
                <a:cs typeface="Times New Roman"/>
              </a:rPr>
              <a:t>Participant Characteristics (N=111)</a:t>
            </a:r>
            <a:endParaRPr lang="en-US" sz="4800" dirty="0">
              <a:solidFill>
                <a:schemeClr val="tx1"/>
              </a:solidFill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8531" y="1876462"/>
            <a:ext cx="11031582" cy="5318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21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F79B16-4442-04E5-CB60-C19AF2FB5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399" y="14134"/>
            <a:ext cx="5619135" cy="683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410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987"/>
            <a:ext cx="12192000" cy="213772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IPS for Young Adults: </a:t>
            </a:r>
            <a:br>
              <a:rPr lang="en-US" sz="4800" dirty="0">
                <a:latin typeface="Times New Roman"/>
                <a:cs typeface="Times New Roman"/>
              </a:rPr>
            </a:br>
            <a:r>
              <a:rPr lang="en-US" sz="4800" dirty="0">
                <a:latin typeface="Times New Roman"/>
                <a:cs typeface="Times New Roman"/>
              </a:rPr>
              <a:t>One-Year Outcomes (N = 111) 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1220" y="2248590"/>
            <a:ext cx="11752006" cy="500382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/>
                <a:cs typeface="Times New Roman"/>
              </a:rPr>
              <a:t>Mean program retention</a:t>
            </a:r>
            <a:r>
              <a:rPr lang="en-US" sz="4000" dirty="0">
                <a:latin typeface="Times New Roman"/>
                <a:cs typeface="Times New Roman"/>
              </a:rPr>
              <a:t>:  	      5 months</a:t>
            </a:r>
          </a:p>
          <a:p>
            <a:r>
              <a:rPr lang="en-US" sz="4000" b="1" dirty="0">
                <a:latin typeface="Times New Roman"/>
                <a:cs typeface="Times New Roman"/>
              </a:rPr>
              <a:t>Gained employment:  		      </a:t>
            </a:r>
            <a:r>
              <a:rPr lang="en-US" sz="4000" dirty="0">
                <a:latin typeface="Times New Roman"/>
                <a:cs typeface="Times New Roman"/>
              </a:rPr>
              <a:t>51 (46%)</a:t>
            </a:r>
          </a:p>
          <a:p>
            <a:r>
              <a:rPr lang="en-US" sz="4000" b="1" dirty="0">
                <a:latin typeface="Times New Roman"/>
                <a:cs typeface="Times New Roman"/>
              </a:rPr>
              <a:t>In education during follow-up:  </a:t>
            </a:r>
            <a:r>
              <a:rPr lang="en-US" sz="4000" dirty="0">
                <a:latin typeface="Times New Roman"/>
                <a:cs typeface="Times New Roman"/>
              </a:rPr>
              <a:t>40 (36%)</a:t>
            </a:r>
          </a:p>
          <a:p>
            <a:r>
              <a:rPr lang="en-US" sz="4000" b="1" dirty="0">
                <a:latin typeface="Times New Roman"/>
                <a:cs typeface="Times New Roman"/>
              </a:rPr>
              <a:t>Began new education program: </a:t>
            </a:r>
            <a:r>
              <a:rPr lang="en-US" sz="4000" dirty="0">
                <a:latin typeface="Times New Roman"/>
                <a:cs typeface="Times New Roman"/>
              </a:rPr>
              <a:t>14 (13%)</a:t>
            </a:r>
          </a:p>
          <a:p>
            <a:r>
              <a:rPr lang="en-US" sz="4000" b="1" dirty="0">
                <a:latin typeface="Times New Roman"/>
                <a:cs typeface="Times New Roman"/>
              </a:rPr>
              <a:t>Employed and/or education:      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76 (69%)</a:t>
            </a:r>
            <a:r>
              <a:rPr lang="en-US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699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408741"/>
            <a:ext cx="12192000" cy="213772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Employment Outcomes for Worker Sample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1220" y="2248590"/>
            <a:ext cx="11752006" cy="50038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C110FF-4FB8-85B0-C647-521A1372E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3606" y="2248590"/>
            <a:ext cx="5526994" cy="336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0513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51742"/>
            <a:ext cx="12191999" cy="145575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chemeClr val="tx2"/>
                </a:solidFill>
                <a:latin typeface="Times New Roman"/>
              </a:rPr>
              <a:t>Innovations</a:t>
            </a:r>
            <a:br>
              <a:rPr lang="en-US" sz="5400" b="1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endParaRPr lang="en-US" sz="4800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2770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33084" y="1936750"/>
            <a:ext cx="8686800" cy="4419600"/>
          </a:xfrm>
        </p:spPr>
        <p:txBody>
          <a:bodyPr>
            <a:normAutofit/>
          </a:bodyPr>
          <a:lstStyle/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People with lived experiences providing IPS (Cook)</a:t>
            </a:r>
          </a:p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Work-focused Cognitive Behavioral Therapy</a:t>
            </a:r>
          </a:p>
          <a:p>
            <a:pPr marL="342900" indent="-342900"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69409"/>
      </p:ext>
    </p:extLst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987"/>
            <a:ext cx="12192000" cy="213772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Effectiveness of Peer-Provided IPS</a:t>
            </a:r>
            <a:br>
              <a:rPr lang="en-US" sz="4800" dirty="0">
                <a:latin typeface="Times New Roman"/>
                <a:cs typeface="Times New Roman"/>
              </a:rPr>
            </a:br>
            <a:r>
              <a:rPr lang="en-US" sz="4800" dirty="0">
                <a:latin typeface="Times New Roman"/>
                <a:cs typeface="Times New Roman"/>
              </a:rPr>
              <a:t>(Cook et al., 2022)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1586" y="1885733"/>
            <a:ext cx="11752006" cy="5003827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Peer-run organization provided two types of supported employment services:  IPS and Choose-Get-Keep</a:t>
            </a:r>
          </a:p>
          <a:p>
            <a:r>
              <a:rPr lang="en-US" sz="4000" dirty="0">
                <a:latin typeface="Times New Roman"/>
                <a:cs typeface="Times New Roman"/>
              </a:rPr>
              <a:t>IPS team achieved good fidelity</a:t>
            </a:r>
          </a:p>
          <a:p>
            <a:pPr marL="0" indent="0" algn="ctr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25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B7DBED-2181-33CE-7A73-A48EB604A8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681" y="3746091"/>
            <a:ext cx="11452733" cy="284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184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987"/>
            <a:ext cx="12192000" cy="213772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Work-Focused Cognitive Behavioral Therapy (CBT) Added to IPS (</a:t>
            </a:r>
            <a:r>
              <a:rPr lang="en-US" sz="4800" dirty="0" err="1">
                <a:latin typeface="Times New Roman"/>
                <a:cs typeface="Times New Roman"/>
              </a:rPr>
              <a:t>Kukla</a:t>
            </a:r>
            <a:r>
              <a:rPr lang="en-US" sz="4800" dirty="0">
                <a:latin typeface="Times New Roman"/>
                <a:cs typeface="Times New Roman"/>
              </a:rPr>
              <a:t> et al., 2019)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7383" y="2116183"/>
            <a:ext cx="11904617" cy="4741817"/>
          </a:xfrm>
        </p:spPr>
        <p:txBody>
          <a:bodyPr>
            <a:normAutofit/>
          </a:bodyPr>
          <a:lstStyle/>
          <a:p>
            <a:r>
              <a:rPr lang="en-US" sz="4000">
                <a:latin typeface="Times New Roman"/>
                <a:cs typeface="Times New Roman"/>
              </a:rPr>
              <a:t>Standard IPS </a:t>
            </a:r>
            <a:r>
              <a:rPr lang="en-US" sz="4000" dirty="0">
                <a:latin typeface="Times New Roman"/>
                <a:cs typeface="Times New Roman"/>
              </a:rPr>
              <a:t>is not successful for all clients</a:t>
            </a:r>
          </a:p>
          <a:p>
            <a:r>
              <a:rPr lang="en-US" sz="4000" dirty="0">
                <a:latin typeface="Times New Roman"/>
                <a:cs typeface="Times New Roman"/>
              </a:rPr>
              <a:t>This pilot offered 12-sessions of CBT for 44 veterans who had remained unemployed on average for a year after enrollment in IPS </a:t>
            </a:r>
          </a:p>
          <a:p>
            <a:r>
              <a:rPr lang="en-US" sz="4000" dirty="0">
                <a:latin typeface="Times New Roman"/>
                <a:cs typeface="Times New Roman"/>
              </a:rPr>
              <a:t>After receiving work-focused CBT along with IPS:</a:t>
            </a:r>
          </a:p>
          <a:p>
            <a:pPr lvl="1"/>
            <a:r>
              <a:rPr lang="en-US" sz="4000" dirty="0">
                <a:latin typeface="Times New Roman"/>
                <a:cs typeface="Times New Roman"/>
              </a:rPr>
              <a:t>75% worked over 6-month follow-up</a:t>
            </a:r>
          </a:p>
          <a:p>
            <a:pPr lvl="1"/>
            <a:r>
              <a:rPr lang="en-US" sz="4000" dirty="0">
                <a:latin typeface="Times New Roman"/>
                <a:cs typeface="Times New Roman"/>
              </a:rPr>
              <a:t>52% were steady workers (worked at least 3 months)</a:t>
            </a:r>
          </a:p>
          <a:p>
            <a:pPr marL="0" indent="0" algn="ctr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078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987"/>
            <a:ext cx="12192000" cy="213772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Conclusions Regarding IPS Innovations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1183" y="1979658"/>
            <a:ext cx="11769633" cy="47418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People with lived experience can deliver IPS at high fidelity and achieve better employment outcomes compared to using a non-evidence-based service model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Work-focused cognitive behavioral therapy may be a useful adjunct for some client subgroups, such as: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4000" dirty="0">
                <a:latin typeface="Times New Roman"/>
                <a:cs typeface="Times New Roman"/>
              </a:rPr>
              <a:t>Workers on sick leave returning to an existing job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Randomized controlled trials needed</a:t>
            </a:r>
          </a:p>
          <a:p>
            <a:pPr>
              <a:lnSpc>
                <a:spcPct val="100000"/>
              </a:lnSpc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1436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987"/>
            <a:ext cx="12192000" cy="213772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Overall Conclusions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979658"/>
            <a:ext cx="11153502" cy="47418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IPS principles have held up well over the three decades since Becker and Drake </a:t>
            </a:r>
            <a:r>
              <a:rPr lang="en-US" sz="4000">
                <a:latin typeface="Times New Roman"/>
                <a:cs typeface="Times New Roman"/>
              </a:rPr>
              <a:t>developed IPS</a:t>
            </a:r>
            <a:endParaRPr lang="en-US" sz="4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IPS also continues to evolve, with expansion to new populations and testing of innovations 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The COVID pandemic led to widespread adoption of telemedicine.  We need to rigorously evaluate the effectiveness of IPS services delivered remotely.</a:t>
            </a:r>
          </a:p>
          <a:p>
            <a:pPr>
              <a:lnSpc>
                <a:spcPct val="100000"/>
              </a:lnSpc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3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Research on IPS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347" y="1620254"/>
            <a:ext cx="9491914" cy="5575868"/>
          </a:xfrm>
        </p:spPr>
        <p:txBody>
          <a:bodyPr>
            <a:normAutofit lnSpcReduction="10000"/>
          </a:bodyPr>
          <a:lstStyle/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to anyone who wants to work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on competitive employment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job search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Targeted job development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 preferences guide decisions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Individualized long-term supports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 with treatment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Personalized benefits counseling</a:t>
            </a:r>
            <a:endParaRPr lang="en-US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76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0407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Matching Preferences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Longer Job Tenure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(Igarashi et al., 2022)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C284A55-DC35-8489-FEA1-00283BEC7A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502" y="1711234"/>
            <a:ext cx="7310262" cy="502920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5CAE88-FD98-B36B-2D46-FC1D3D44E459}"/>
              </a:ext>
            </a:extLst>
          </p:cNvPr>
          <p:cNvSpPr txBox="1"/>
          <p:nvPr/>
        </p:nvSpPr>
        <p:spPr>
          <a:xfrm>
            <a:off x="1032387" y="5132439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73A3E6-5130-93BE-826A-F514F18B918C}"/>
              </a:ext>
            </a:extLst>
          </p:cNvPr>
          <p:cNvSpPr txBox="1"/>
          <p:nvPr/>
        </p:nvSpPr>
        <p:spPr>
          <a:xfrm>
            <a:off x="235131" y="2190556"/>
            <a:ext cx="4542503" cy="40705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IPS enrollment, clients asked job preference in five areas: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 type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Monthly income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Weekly work hours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Commute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Illness disclosure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02F721-F8D1-A2A4-6966-3547A549A874}"/>
              </a:ext>
            </a:extLst>
          </p:cNvPr>
          <p:cNvSpPr txBox="1"/>
          <p:nvPr/>
        </p:nvSpPr>
        <p:spPr>
          <a:xfrm>
            <a:off x="5969726" y="6334780"/>
            <a:ext cx="5247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Matches Out of 5 Areas</a:t>
            </a:r>
          </a:p>
        </p:txBody>
      </p:sp>
    </p:spTree>
    <p:extLst>
      <p:ext uri="{BB962C8B-B14F-4D97-AF65-F5344CB8AC3E}">
        <p14:creationId xmlns:p14="http://schemas.microsoft.com/office/powerpoint/2010/main" val="2929262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Personalized Benefits Counseling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Increases Earnings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999" y="1405891"/>
            <a:ext cx="11236591" cy="504581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receiving specialized benefits counseling, Social Security disability beneficiaries increased mean annual earnings by $1200 (Tremblay et al., 2006)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Observational study using matched sample of 1,926 VR clients with psychiatric disabilities (Kaya, 2023):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F053B8-6260-F2E3-BC1D-09E8F387A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589" y="4844716"/>
            <a:ext cx="11500879" cy="201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814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050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Evidence for IPS Principles: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116" y="1909011"/>
            <a:ext cx="11341768" cy="4948989"/>
          </a:xfrm>
        </p:spPr>
        <p:txBody>
          <a:bodyPr>
            <a:normAutofit/>
          </a:bodyPr>
          <a:lstStyle/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Matching client preferences (including all aspects of the job in addition to occupational preferences) increases job tenure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Personalized benefits counseling increases earnings but has at best a small impact on employment rate (that is, the decision to start a job)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143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040765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IPS Principles Needing More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312" y="2068195"/>
            <a:ext cx="10053387" cy="4789805"/>
          </a:xfrm>
        </p:spPr>
        <p:txBody>
          <a:bodyPr>
            <a:normAutofit/>
          </a:bodyPr>
          <a:lstStyle/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Integration with treatment:  How do we achieve that with new populations?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Individualized follow-up:  How long, how to ensure warm handoff and long-term support plan?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608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IPS Fidelity Standard for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Face-to-Face Community 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663" y="1464477"/>
            <a:ext cx="11648673" cy="529446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4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Assumptions underlying Time in Community fidelity item:  “</a:t>
            </a:r>
            <a:r>
              <a:rPr lang="en-US" sz="1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Employment services such as engagement, job finding, and follow-along supports provided in community settings.”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4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IPS specialist contacts are face-to-face, and mostly in the community, especially with employers and clients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job searches not sufficient – Job development involves building relationships with employers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with mental health professionals includes in-person weekly treatment team meetings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endParaRPr lang="en-US" sz="1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919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Should IPS Provide Services?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COVID Restrictions on IPS 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25" y="1491457"/>
            <a:ext cx="12053475" cy="536654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NY: Reduced fidelity &amp; initial dip in employment rate in March 2020, but quick rebound (</a:t>
            </a:r>
            <a:r>
              <a:rPr lang="en-US" sz="16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Margolies</a:t>
            </a: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2021)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Norwegian study of 25 IPS specialists (</a:t>
            </a:r>
            <a:r>
              <a:rPr lang="en-US" sz="16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Wittlund</a:t>
            </a: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2022):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collaborative engagement with employers and with clinical teams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virtual work-related meetings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restrictions lifted, many </a:t>
            </a:r>
            <a:r>
              <a:rPr lang="en-US" sz="15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 teams continued to rely on virtual meetings</a:t>
            </a:r>
            <a:endParaRPr lang="en-US" sz="16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None/>
            </a:pP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329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PS Colors">
      <a:dk1>
        <a:sysClr val="windowText" lastClr="000000"/>
      </a:dk1>
      <a:lt1>
        <a:sysClr val="window" lastClr="FFFFFF"/>
      </a:lt1>
      <a:dk2>
        <a:srgbClr val="255D8B"/>
      </a:dk2>
      <a:lt2>
        <a:srgbClr val="E7E6E6"/>
      </a:lt2>
      <a:accent1>
        <a:srgbClr val="550527"/>
      </a:accent1>
      <a:accent2>
        <a:srgbClr val="A51C30"/>
      </a:accent2>
      <a:accent3>
        <a:srgbClr val="C52233"/>
      </a:accent3>
      <a:accent4>
        <a:srgbClr val="EF7611"/>
      </a:accent4>
      <a:accent5>
        <a:srgbClr val="33AAF2"/>
      </a:accent5>
      <a:accent6>
        <a:srgbClr val="255D8B"/>
      </a:accent6>
      <a:hlink>
        <a:srgbClr val="1C476A"/>
      </a:hlink>
      <a:folHlink>
        <a:srgbClr val="0F97EB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s-research 6-14-19" id="{975EA366-F25D-984C-9415-02B88D191097}" vid="{A326DA4F-1012-B242-9FB9-AEE8EC4889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5766</TotalTime>
  <Words>1331</Words>
  <Application>Microsoft Macintosh PowerPoint</Application>
  <PresentationFormat>Widescreen</PresentationFormat>
  <Paragraphs>208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Office Theme</vt:lpstr>
      <vt:lpstr>IPS Research Update </vt:lpstr>
      <vt:lpstr>Three Themes in Recent IPS Research     </vt:lpstr>
      <vt:lpstr>New Research on IPS Principles</vt:lpstr>
      <vt:lpstr>Matching Preferences  Longer Job Tenure (Igarashi et al., 2022)</vt:lpstr>
      <vt:lpstr>Personalized Benefits Counseling Increases Earnings </vt:lpstr>
      <vt:lpstr>New Evidence for IPS Principles: Summary</vt:lpstr>
      <vt:lpstr>IPS Principles Needing More Research</vt:lpstr>
      <vt:lpstr>IPS Fidelity Standard for Face-to-Face Community Contact</vt:lpstr>
      <vt:lpstr> How Should IPS Provide Services? Impact of COVID Restrictions on IPS  </vt:lpstr>
      <vt:lpstr>Evidence Supporting the Importance of Community Contact </vt:lpstr>
      <vt:lpstr>% Time in Community Correlated with Better Employment Outcomes (Margolies, 2023)</vt:lpstr>
      <vt:lpstr>Community Outreach on High-Fidelity IPS Programs in Japan (Yamaguchi, 2020)  </vt:lpstr>
      <vt:lpstr>Importance of Face-to-Face Contact after Job Start (Bond &amp; Kukla, 2011)</vt:lpstr>
      <vt:lpstr>Importance of Face-to Face Community Contact:  Current Evidence</vt:lpstr>
      <vt:lpstr>New Populations    </vt:lpstr>
      <vt:lpstr>IPS for Veterans with Traumatic Brain Injury (Pogoda, 2022)</vt:lpstr>
      <vt:lpstr>Research on IPS for Young Adults Current Status</vt:lpstr>
      <vt:lpstr>Australian IPS for Young Adults (Simmons et al., 2023)</vt:lpstr>
      <vt:lpstr>Australian IPS for Young Adults: Outcomes (Simmons, 2023)</vt:lpstr>
      <vt:lpstr>US Study of IPS for Young Adults (Albdulmunem, in press; Bond, in press)</vt:lpstr>
      <vt:lpstr>IPS for Young Adults Participant Characteristics (N=111)</vt:lpstr>
      <vt:lpstr>IPS for Young Adults:  One-Year Outcomes (N = 111) </vt:lpstr>
      <vt:lpstr>Employment Outcomes for Worker Sample</vt:lpstr>
      <vt:lpstr>Innovations    </vt:lpstr>
      <vt:lpstr>Effectiveness of Peer-Provided IPS (Cook et al., 2022)</vt:lpstr>
      <vt:lpstr>Work-Focused Cognitive Behavioral Therapy (CBT) Added to IPS (Kukla et al., 2019)</vt:lpstr>
      <vt:lpstr>Conclusions Regarding IPS Innovations</vt:lpstr>
      <vt:lpstr>Overall 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Gary R. Bond</dc:creator>
  <cp:lastModifiedBy>Sarah Swanson</cp:lastModifiedBy>
  <cp:revision>439</cp:revision>
  <cp:lastPrinted>2023-05-11T15:39:52Z</cp:lastPrinted>
  <dcterms:created xsi:type="dcterms:W3CDTF">2019-06-14T15:00:24Z</dcterms:created>
  <dcterms:modified xsi:type="dcterms:W3CDTF">2023-05-17T16:49:17Z</dcterms:modified>
</cp:coreProperties>
</file>