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613" r:id="rId2"/>
    <p:sldId id="2614" r:id="rId3"/>
    <p:sldId id="2618" r:id="rId4"/>
    <p:sldId id="2619" r:id="rId5"/>
    <p:sldId id="2623" r:id="rId6"/>
    <p:sldId id="2624" r:id="rId7"/>
    <p:sldId id="2609" r:id="rId8"/>
    <p:sldId id="2610" r:id="rId9"/>
    <p:sldId id="2628" r:id="rId10"/>
    <p:sldId id="2607" r:id="rId11"/>
    <p:sldId id="256" r:id="rId12"/>
    <p:sldId id="2608" r:id="rId13"/>
    <p:sldId id="2612" r:id="rId14"/>
    <p:sldId id="2625" r:id="rId15"/>
    <p:sldId id="2626" r:id="rId16"/>
    <p:sldId id="258" r:id="rId17"/>
    <p:sldId id="2495" r:id="rId18"/>
    <p:sldId id="261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717"/>
  </p:normalViewPr>
  <p:slideViewPr>
    <p:cSldViewPr snapToGrid="0">
      <p:cViewPr varScale="1">
        <p:scale>
          <a:sx n="107" d="100"/>
          <a:sy n="107" d="100"/>
        </p:scale>
        <p:origin x="64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rybond/Documents/gary/present/23%20present/23%20apire%20using%20data%20to%20monitor%20ips%204-20%20and%2021/marty%20outcome%20monitoring%204-1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IPS Clients Employed</a:t>
            </a:r>
            <a:r>
              <a:rPr lang="en-US" baseline="0"/>
              <a:t> and Served in State xxx During 2022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408528668073078E-2"/>
          <c:y val="8.1408599723842026E-2"/>
          <c:w val="0.91499612633977256"/>
          <c:h val="0.657682554242713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Sheet2!$D$7</c:f>
              <c:strCache>
                <c:ptCount val="1"/>
                <c:pt idx="0">
                  <c:v>Employed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Sheet2!$C$8:$C$10</c:f>
              <c:strCache>
                <c:ptCount val="3"/>
                <c:pt idx="0">
                  <c:v>Quarter 1</c:v>
                </c:pt>
                <c:pt idx="1">
                  <c:v>Quarter 2</c:v>
                </c:pt>
                <c:pt idx="2">
                  <c:v>Quarter 3</c:v>
                </c:pt>
              </c:strCache>
            </c:strRef>
          </c:cat>
          <c:val>
            <c:numRef>
              <c:f>Sheet2!$D$8:$D$10</c:f>
              <c:numCache>
                <c:formatCode>General</c:formatCode>
                <c:ptCount val="3"/>
                <c:pt idx="0">
                  <c:v>806</c:v>
                </c:pt>
                <c:pt idx="1">
                  <c:v>1123</c:v>
                </c:pt>
                <c:pt idx="2">
                  <c:v>1310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31-634A-9A15-EF5DF1594832}"/>
            </c:ext>
          </c:extLst>
        </c:ser>
        <c:ser>
          <c:idx val="1"/>
          <c:order val="1"/>
          <c:tx>
            <c:strRef>
              <c:f>Sheet2!$E$7</c:f>
              <c:strCache>
                <c:ptCount val="1"/>
                <c:pt idx="0">
                  <c:v>Served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Sheet2!$C$8:$C$10</c:f>
              <c:strCache>
                <c:ptCount val="3"/>
                <c:pt idx="0">
                  <c:v>Quarter 1</c:v>
                </c:pt>
                <c:pt idx="1">
                  <c:v>Quarter 2</c:v>
                </c:pt>
                <c:pt idx="2">
                  <c:v>Quarter 3</c:v>
                </c:pt>
              </c:strCache>
            </c:strRef>
          </c:cat>
          <c:val>
            <c:numRef>
              <c:f>Sheet2!$E$8:$E$10</c:f>
              <c:numCache>
                <c:formatCode>General</c:formatCode>
                <c:ptCount val="3"/>
                <c:pt idx="0">
                  <c:v>2494</c:v>
                </c:pt>
                <c:pt idx="1">
                  <c:v>2614</c:v>
                </c:pt>
                <c:pt idx="2">
                  <c:v>2560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31-634A-9A15-EF5DF1594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1531007"/>
        <c:axId val="331532655"/>
      </c:barChart>
      <c:catAx>
        <c:axId val="331531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532655"/>
        <c:crosses val="autoZero"/>
        <c:auto val="1"/>
        <c:lblAlgn val="ctr"/>
        <c:lblOffset val="100"/>
        <c:noMultiLvlLbl val="0"/>
      </c:catAx>
      <c:valAx>
        <c:axId val="331532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53100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EB5ED-5173-1241-A823-A757D67E6C00}" type="datetimeFigureOut">
              <a:rPr lang="en-US" smtClean="0"/>
              <a:t>7/5/23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ECBAF-F1FF-F441-AF7E-4AC0C7C0B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11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32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2113" y="684213"/>
            <a:ext cx="6075362" cy="3417887"/>
          </a:xfrm>
          <a:solidFill>
            <a:srgbClr val="FFFFFF"/>
          </a:solidFill>
          <a:ln/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012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1ECBAF-F1FF-F441-AF7E-4AC0C7C0BA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55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F47EB-CD8D-BBC2-0EFD-EC8E1AB82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B83EE8-6D49-5D6E-05D0-A91164988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9561A-F5B4-0EC4-8339-39C915CD2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34B6A-4097-AF2E-4AB6-0E5902992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FCAEB-419F-B895-BF98-30EA169D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7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85B2E-0BB0-7E43-4035-49C0072C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46C5D-ABC2-EBA4-78F9-14CED4786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6D978-42CB-7183-62B4-238392EE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2A588-0623-6BA6-9E88-7153D3C0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A346C-D815-524F-D976-90C068A5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C0F44A-DE65-EA63-5024-4B01049C21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7CBFB-C601-92C5-1D4C-C3146E757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085E-F3D9-01C2-088B-5214E9B67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295FA-093B-E4CD-D4EF-EDCBA96C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5662E-7547-15F3-4C8B-8BAB6228E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2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F71E5-B93A-2910-6E96-6BDBF584F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F8CBA-63EB-51F1-D940-A07BE9CD4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10D62-51C8-C7C7-25E0-C517C53C6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6B3D9-C5A8-D240-2491-A8320310C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F05E7-FDA2-A501-56D7-DEA09358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3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77C93-E5C9-D06C-6841-8D772324D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91BCC7-77C0-A0F9-5E7B-08664E134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1D3C6-2EA3-C1E2-ED5E-F9B5E10C4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0CDFB-FCB8-8711-42DC-56E14D70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1DBC7-4837-4475-328B-62C9A0A5A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1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5BCA7-4ACE-54A8-ABBA-8B868EA3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7E66D-A961-0DCA-5330-8A6BA7F42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BD7A1-904D-1A9E-452A-4D13B32D8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98DF0-3417-3490-C921-6D9D7980A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E6959C-F8F2-1283-1307-A28EECF86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CAF68-4061-7CED-2E0B-378D39259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3AACE-51CA-6769-11AF-0EBCECE82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F7DB8-1BEB-496E-6292-99747CB64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2810C-8A6C-6595-D21B-DEF40FAF4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87507A-C9CD-EDBF-3590-EE1173DBB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6D858-C176-F1F8-8522-7E5CCC0C1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E11C3-DA12-F8F4-EFAB-3F1153FC6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21D720-096E-9730-224A-0E2ADCC4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740E34-2B16-0D52-C838-ABBCE55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0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C1A84-7FEA-10C3-6CC8-D837C54F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D2D155-1493-ECA6-F0F0-4EA1E1B48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1A359-50F8-889A-AD4C-855C4485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7C821-E641-5C68-714B-8DA13923E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3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A8CDD3-7FF7-43E9-B172-FE8C82073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42FDFE-7C5A-5929-6770-F9227FF5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F9C81-241A-FB95-D8B3-0056DB9E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8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E59C6-FF43-B2F9-9043-AC701A94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B1ACA-5EA3-CDF9-C8D9-1AA6256CB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9040F-CA45-6500-43D7-0A7F8698B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97304-3182-CBB1-6667-69378B82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EC2B7-C1EA-9401-F10A-2259D2BB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DAE6C-DD6A-5C04-C749-F3CD1B406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2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18BB4-ED25-984F-60A5-8BDA61F3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AF48D1-7A1D-5737-D8B1-FCF9A19E87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B80BF9-69D6-4793-DB71-1DD51A49D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1B016-0BCE-C27B-9676-B4636577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203C2-601D-FA59-03BC-481AFB26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E419E-EFBA-6158-99FF-E364E586D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1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67B571-239F-D75E-C5D3-B09F0E15C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95B36-7B3F-2E97-A4A7-6054D237A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7D26D-BB0F-7A7C-466F-49667D9B0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F3BA1-BEED-8B44-A0BF-5E25CFA1D381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E8669-4546-6F0B-0F26-FAFDC830A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28BE1-D8D5-AEC1-BBC2-90B9BCD4F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01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30775-67F6-7A3B-3BC7-C2A15E14C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14" y="-118351"/>
            <a:ext cx="11732172" cy="1460500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State Data Systems to Track Program Performance</a:t>
            </a:r>
            <a:r>
              <a:rPr lang="en-US" b="1" dirty="0"/>
              <a:t>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831B24-37EB-95DE-5E0D-76DED5753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103" y="1160816"/>
            <a:ext cx="11014236" cy="45363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/>
              <a:t>Gary Bond</a:t>
            </a:r>
          </a:p>
          <a:p>
            <a:pPr marL="0" indent="0" algn="ctr">
              <a:buNone/>
            </a:pPr>
            <a:r>
              <a:rPr lang="en-US" sz="4000" dirty="0" err="1"/>
              <a:t>Westat</a:t>
            </a: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ASPIRE Leadership Training</a:t>
            </a:r>
          </a:p>
          <a:p>
            <a:pPr marL="0" indent="0" algn="ctr">
              <a:buNone/>
            </a:pPr>
            <a:r>
              <a:rPr lang="en-US" sz="4000" dirty="0"/>
              <a:t>Sponsored by Office of Disability Employment Policy</a:t>
            </a:r>
          </a:p>
          <a:p>
            <a:pPr marL="0" indent="0" algn="ctr">
              <a:buNone/>
            </a:pPr>
            <a:r>
              <a:rPr lang="en-US" sz="4000" dirty="0"/>
              <a:t>U.S. Department of Labor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April 20, 2023</a:t>
            </a:r>
          </a:p>
        </p:txBody>
      </p:sp>
    </p:spTree>
    <p:extLst>
      <p:ext uri="{BB962C8B-B14F-4D97-AF65-F5344CB8AC3E}">
        <p14:creationId xmlns:p14="http://schemas.microsoft.com/office/powerpoint/2010/main" val="1682069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A07DA-11BD-3E4D-A7B0-8681C3927FE8}"/>
              </a:ext>
            </a:extLst>
          </p:cNvPr>
          <p:cNvSpPr txBox="1"/>
          <p:nvPr/>
        </p:nvSpPr>
        <p:spPr>
          <a:xfrm>
            <a:off x="1" y="5630844"/>
            <a:ext cx="12192000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charset="0"/>
              </a:rPr>
              <a:t>Employment rate for last quarter of 2021:  46.3%</a:t>
            </a:r>
          </a:p>
          <a:p>
            <a:pPr algn="ctr"/>
            <a:r>
              <a:rPr lang="en-US" sz="2800" dirty="0">
                <a:latin typeface="Times New Roman" charset="0"/>
              </a:rPr>
              <a:t>(exceeds 41% benchmark for good outcome)</a:t>
            </a:r>
          </a:p>
          <a:p>
            <a:pPr algn="ctr"/>
            <a:endParaRPr lang="en-US" sz="2800" dirty="0">
              <a:latin typeface="Times New Roman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79A326-3F0D-FA4F-976A-B08D16876E5C}"/>
              </a:ext>
            </a:extLst>
          </p:cNvPr>
          <p:cNvSpPr txBox="1"/>
          <p:nvPr/>
        </p:nvSpPr>
        <p:spPr>
          <a:xfrm>
            <a:off x="3168203" y="5396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41581C-2F16-6C5B-5EA2-FED78DB956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37" y="370209"/>
            <a:ext cx="10710930" cy="526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45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B4F1C-4428-5185-49AF-95DC960638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40795B-0947-8DBF-5EC3-BAC4C83F1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61355" y="3317650"/>
            <a:ext cx="4766239" cy="1717488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State-level data:</a:t>
            </a:r>
          </a:p>
          <a:p>
            <a:r>
              <a:rPr lang="en-US" sz="2800" dirty="0"/>
              <a:t>Percentage of IPS clients working during last </a:t>
            </a:r>
            <a:r>
              <a:rPr lang="en-US" sz="3200" dirty="0"/>
              <a:t>three</a:t>
            </a:r>
            <a:r>
              <a:rPr lang="en-US" sz="2800" dirty="0"/>
              <a:t> quarters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41FA5C-AAA3-9B83-38BA-F4F168048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438" y="247613"/>
            <a:ext cx="2705100" cy="2565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C2261E-0E62-8629-0363-4733E793E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4937" y="470509"/>
            <a:ext cx="2452774" cy="25654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9BFDBBC-B751-ACA8-4143-D5C18590B407}"/>
              </a:ext>
            </a:extLst>
          </p:cNvPr>
          <p:cNvSpPr txBox="1"/>
          <p:nvPr/>
        </p:nvSpPr>
        <p:spPr>
          <a:xfrm>
            <a:off x="264405" y="2941672"/>
            <a:ext cx="55311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State level data:</a:t>
            </a:r>
          </a:p>
          <a:p>
            <a:r>
              <a:rPr lang="en-US" sz="2800" dirty="0"/>
              <a:t>Number of clients served by quarter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ACBFAF-7BFA-B253-9D7F-26E61C1939DD}"/>
              </a:ext>
            </a:extLst>
          </p:cNvPr>
          <p:cNvSpPr txBox="1"/>
          <p:nvPr/>
        </p:nvSpPr>
        <p:spPr>
          <a:xfrm>
            <a:off x="2259988" y="4954377"/>
            <a:ext cx="583512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Other possible graphs:</a:t>
            </a:r>
          </a:p>
          <a:p>
            <a:endParaRPr lang="en-US" sz="2800" dirty="0"/>
          </a:p>
          <a:p>
            <a:r>
              <a:rPr lang="en-US" sz="2800" dirty="0"/>
              <a:t>Number of new enrollees each quarter</a:t>
            </a:r>
          </a:p>
          <a:p>
            <a:r>
              <a:rPr lang="en-US" sz="2800" dirty="0"/>
              <a:t>Number of terminations each quarter</a:t>
            </a:r>
          </a:p>
        </p:txBody>
      </p:sp>
    </p:spTree>
    <p:extLst>
      <p:ext uri="{BB962C8B-B14F-4D97-AF65-F5344CB8AC3E}">
        <p14:creationId xmlns:p14="http://schemas.microsoft.com/office/powerpoint/2010/main" val="2625703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1A75B-4327-7A32-5E64-5F7F8B4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46" y="572622"/>
            <a:ext cx="11649103" cy="140332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Data Collection/Data Reporting Relationship</a:t>
            </a:r>
            <a:br>
              <a:rPr lang="en-US" sz="5400" dirty="0"/>
            </a:br>
            <a:r>
              <a:rPr lang="en-US" sz="5400" dirty="0"/>
              <a:t>Pitfalls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81BCC-2FC6-7AB5-5CAF-6CA30054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201" y="1786759"/>
            <a:ext cx="10028461" cy="6012740"/>
          </a:xfrm>
        </p:spPr>
        <p:txBody>
          <a:bodyPr>
            <a:normAutofit/>
          </a:bodyPr>
          <a:lstStyle/>
          <a:p>
            <a:r>
              <a:rPr lang="en-US" sz="4000" dirty="0"/>
              <a:t>Collecting data that are never compiled</a:t>
            </a:r>
          </a:p>
          <a:p>
            <a:r>
              <a:rPr lang="en-US" sz="4000" dirty="0"/>
              <a:t>Collecting data that you may want to use in the future</a:t>
            </a:r>
          </a:p>
          <a:p>
            <a:r>
              <a:rPr lang="en-US" sz="4000" dirty="0"/>
              <a:t>Reporting outcomes that are out of date</a:t>
            </a:r>
          </a:p>
          <a:p>
            <a:r>
              <a:rPr lang="en-US" sz="4000" dirty="0"/>
              <a:t>Producing reports that are “data dumps” that do not adequately summarize information</a:t>
            </a:r>
          </a:p>
          <a:p>
            <a:endParaRPr lang="en-US" sz="4000" dirty="0"/>
          </a:p>
          <a:p>
            <a:endParaRPr lang="en-US" sz="40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133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1A75B-4327-7A32-5E64-5F7F8B4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0"/>
            <a:ext cx="10957193" cy="1344058"/>
          </a:xfrm>
        </p:spPr>
        <p:txBody>
          <a:bodyPr/>
          <a:lstStyle/>
          <a:p>
            <a:pPr algn="ctr"/>
            <a:r>
              <a:rPr lang="en-US" dirty="0"/>
              <a:t>Suggested Outcome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81BCC-2FC6-7AB5-5CAF-6CA30054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064" y="1189105"/>
            <a:ext cx="11193136" cy="5811397"/>
          </a:xfrm>
        </p:spPr>
        <p:txBody>
          <a:bodyPr>
            <a:normAutofit/>
          </a:bodyPr>
          <a:lstStyle/>
          <a:p>
            <a:r>
              <a:rPr lang="en-US" b="1" dirty="0"/>
              <a:t>For IPS supervision </a:t>
            </a:r>
            <a:r>
              <a:rPr lang="en-US" dirty="0"/>
              <a:t>– IPS team leader usually maintains a spreadsheet</a:t>
            </a:r>
          </a:p>
          <a:p>
            <a:pPr lvl="1"/>
            <a:r>
              <a:rPr lang="en-US" sz="2800" dirty="0"/>
              <a:t>Demographic sheet (pull from electronic record?)</a:t>
            </a:r>
          </a:p>
          <a:p>
            <a:pPr lvl="1"/>
            <a:r>
              <a:rPr lang="en-US" sz="2800" dirty="0"/>
              <a:t>Milestone sheet, including:</a:t>
            </a:r>
          </a:p>
          <a:p>
            <a:pPr lvl="2"/>
            <a:r>
              <a:rPr lang="en-US" sz="2800" dirty="0"/>
              <a:t>Date enrolled</a:t>
            </a:r>
          </a:p>
          <a:p>
            <a:pPr lvl="2"/>
            <a:r>
              <a:rPr lang="en-US" sz="2800" dirty="0"/>
              <a:t>Date first employer contact</a:t>
            </a:r>
          </a:p>
          <a:p>
            <a:pPr lvl="2"/>
            <a:r>
              <a:rPr lang="en-US" sz="2800" dirty="0"/>
              <a:t>Date first job start</a:t>
            </a:r>
          </a:p>
          <a:p>
            <a:pPr lvl="2"/>
            <a:r>
              <a:rPr lang="en-US" sz="2800" dirty="0"/>
              <a:t>Date job ending first job start</a:t>
            </a:r>
          </a:p>
          <a:p>
            <a:pPr lvl="2"/>
            <a:r>
              <a:rPr lang="en-US" sz="2800" dirty="0"/>
              <a:t>Date terminated</a:t>
            </a:r>
          </a:p>
          <a:p>
            <a:pPr lvl="1"/>
            <a:r>
              <a:rPr lang="en-US" sz="2800" dirty="0"/>
              <a:t>Job start sheet</a:t>
            </a:r>
          </a:p>
          <a:p>
            <a:pPr lvl="2"/>
            <a:r>
              <a:rPr lang="en-US" sz="2800" dirty="0"/>
              <a:t>Specifics of job (wage, hours worked, milestones achieved) </a:t>
            </a:r>
          </a:p>
          <a:p>
            <a:r>
              <a:rPr lang="en-US" b="1" dirty="0"/>
              <a:t>For external audiences</a:t>
            </a:r>
          </a:p>
          <a:p>
            <a:pPr lvl="1"/>
            <a:r>
              <a:rPr lang="en-US" sz="2800" dirty="0"/>
              <a:t>Quarterly employment form – data aggregated quarterly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16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1A75B-4327-7A32-5E64-5F7F8B4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84" y="-154953"/>
            <a:ext cx="10957193" cy="1344058"/>
          </a:xfrm>
        </p:spPr>
        <p:txBody>
          <a:bodyPr/>
          <a:lstStyle/>
          <a:p>
            <a:pPr algn="ctr"/>
            <a:r>
              <a:rPr lang="en-US" dirty="0"/>
              <a:t>Outcome Measurement for Local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81BCC-2FC6-7AB5-5CAF-6CA30054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4" y="1009403"/>
            <a:ext cx="11329060" cy="620485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IPS team leader maintains a spreadsheet with two sheets:</a:t>
            </a:r>
          </a:p>
          <a:p>
            <a:pPr lvl="1"/>
            <a:r>
              <a:rPr lang="en-US" sz="3200" dirty="0"/>
              <a:t>Demographic sheet (pull from electronic record?)</a:t>
            </a:r>
          </a:p>
          <a:p>
            <a:pPr lvl="1"/>
            <a:r>
              <a:rPr lang="en-US" sz="3200" dirty="0"/>
              <a:t>Milestone sheet, including:</a:t>
            </a:r>
          </a:p>
          <a:p>
            <a:pPr lvl="2"/>
            <a:r>
              <a:rPr lang="en-US" sz="3200" dirty="0"/>
              <a:t>Date enrolled</a:t>
            </a:r>
          </a:p>
          <a:p>
            <a:pPr lvl="2"/>
            <a:r>
              <a:rPr lang="en-US" sz="3200" dirty="0"/>
              <a:t>Date first employer contact</a:t>
            </a:r>
          </a:p>
          <a:p>
            <a:pPr lvl="2"/>
            <a:r>
              <a:rPr lang="en-US" sz="3200" dirty="0"/>
              <a:t>Date first job start</a:t>
            </a:r>
          </a:p>
          <a:p>
            <a:pPr lvl="2"/>
            <a:r>
              <a:rPr lang="en-US" sz="3200" dirty="0"/>
              <a:t>Date job ending first job start</a:t>
            </a:r>
          </a:p>
          <a:p>
            <a:pPr lvl="2"/>
            <a:r>
              <a:rPr lang="en-US" sz="3200" dirty="0"/>
              <a:t>Date terminated from IPS</a:t>
            </a:r>
          </a:p>
          <a:p>
            <a:pPr lvl="2"/>
            <a:r>
              <a:rPr lang="en-US" sz="3200" dirty="0"/>
              <a:t>Job start details:</a:t>
            </a:r>
          </a:p>
          <a:p>
            <a:pPr marL="914400" lvl="2" indent="0">
              <a:buNone/>
            </a:pPr>
            <a:r>
              <a:rPr lang="en-US" sz="3200" dirty="0"/>
              <a:t>   Specifics of job (wage, hours worked, milestones achieved) </a:t>
            </a:r>
          </a:p>
          <a:p>
            <a:pPr lvl="2"/>
            <a:r>
              <a:rPr lang="en-US" sz="3200" dirty="0"/>
              <a:t>IPS specialist assigned to client</a:t>
            </a:r>
          </a:p>
          <a:p>
            <a:r>
              <a:rPr lang="en-US" sz="3200" b="1" dirty="0"/>
              <a:t>Spreadsheet is cumulative record, contains full record of job starts and endings – used for IPS supervision, VR billing, and other purposes</a:t>
            </a:r>
            <a:endParaRPr lang="en-US" sz="3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112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1A75B-4327-7A32-5E64-5F7F8B4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482" y="-190005"/>
            <a:ext cx="10957193" cy="1344058"/>
          </a:xfrm>
        </p:spPr>
        <p:txBody>
          <a:bodyPr/>
          <a:lstStyle/>
          <a:p>
            <a:pPr algn="ctr"/>
            <a:r>
              <a:rPr lang="en-US" dirty="0"/>
              <a:t>Outcome Measurement for External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81BCC-2FC6-7AB5-5CAF-6CA30054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6603"/>
            <a:ext cx="11994078" cy="5811397"/>
          </a:xfrm>
        </p:spPr>
        <p:txBody>
          <a:bodyPr>
            <a:normAutofit/>
          </a:bodyPr>
          <a:lstStyle/>
          <a:p>
            <a:pPr lvl="1"/>
            <a:r>
              <a:rPr lang="en-US" sz="4000" b="1" dirty="0"/>
              <a:t>One pragmatic strategy:  </a:t>
            </a:r>
            <a:r>
              <a:rPr lang="en-US" sz="4000" dirty="0"/>
              <a:t>Snapshot of status for a particular reporting period (for example, quarterly)</a:t>
            </a:r>
          </a:p>
          <a:p>
            <a:pPr lvl="1"/>
            <a:r>
              <a:rPr lang="en-US" sz="4000" b="1" dirty="0"/>
              <a:t>Quarterly employment rate:</a:t>
            </a:r>
          </a:p>
          <a:p>
            <a:pPr marL="914400" lvl="2" indent="0">
              <a:buNone/>
            </a:pPr>
            <a:r>
              <a:rPr lang="en-US" sz="3600" dirty="0"/>
              <a:t>Number of clients competitively employed at any time during last 90 days </a:t>
            </a:r>
            <a:r>
              <a:rPr lang="en-US" sz="3600" i="1" dirty="0"/>
              <a:t>divided by:</a:t>
            </a:r>
          </a:p>
          <a:p>
            <a:pPr marL="914400" lvl="2" indent="0">
              <a:buNone/>
            </a:pPr>
            <a:r>
              <a:rPr lang="en-US" sz="3600" dirty="0"/>
              <a:t>Number of clients on IPS caseload at any time during last 90 days</a:t>
            </a:r>
          </a:p>
          <a:p>
            <a:pPr lvl="1"/>
            <a:r>
              <a:rPr lang="en-US" sz="4000" b="1" dirty="0"/>
              <a:t>Advantages:       </a:t>
            </a:r>
            <a:r>
              <a:rPr lang="en-US" sz="4000" dirty="0"/>
              <a:t>Easy to compile, benchmarked</a:t>
            </a:r>
          </a:p>
          <a:p>
            <a:pPr lvl="1"/>
            <a:r>
              <a:rPr lang="en-US" sz="4000" b="1" dirty="0"/>
              <a:t>Disadvantages:  </a:t>
            </a:r>
            <a:r>
              <a:rPr lang="en-US" sz="4000" dirty="0"/>
              <a:t>Does not account for length of time enrolled in IPS, length of employment, etc.</a:t>
            </a:r>
          </a:p>
          <a:p>
            <a:pPr marL="1371600" lvl="3" indent="0" algn="ctr">
              <a:buNone/>
            </a:pPr>
            <a:endParaRPr lang="en-US" sz="32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778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5A23-4D67-1248-96B6-B5C122A47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AC868D-5F7F-C22E-D429-057C97CC2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7783" y="15273"/>
            <a:ext cx="8835527" cy="6827453"/>
          </a:xfrm>
        </p:spPr>
      </p:pic>
    </p:spTree>
    <p:extLst>
      <p:ext uri="{BB962C8B-B14F-4D97-AF65-F5344CB8AC3E}">
        <p14:creationId xmlns:p14="http://schemas.microsoft.com/office/powerpoint/2010/main" val="1122201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73572" y="664330"/>
            <a:ext cx="12192000" cy="1549078"/>
          </a:xfrm>
        </p:spPr>
        <p:txBody>
          <a:bodyPr vert="horz" lIns="90488" tIns="45720" rIns="90488" bIns="45720" rtlCol="0" anchor="ctr">
            <a:normAutofit fontScale="90000"/>
          </a:bodyPr>
          <a:lstStyle/>
          <a:p>
            <a:pPr algn="ctr">
              <a:defRPr/>
            </a:pPr>
            <a:r>
              <a:rPr lang="en-US" sz="5300" dirty="0">
                <a:latin typeface="Times New Roman"/>
                <a:ea typeface="ＭＳ Ｐゴシック" charset="0"/>
                <a:cs typeface="Times New Roman"/>
              </a:rPr>
              <a:t>Benchmarks for Quarterly Competitive Employment Outcomes in 151 IPS Programs</a:t>
            </a:r>
            <a:br>
              <a:rPr lang="en-US" sz="5300" dirty="0">
                <a:latin typeface="Times New Roman"/>
                <a:ea typeface="ＭＳ Ｐゴシック" charset="0"/>
                <a:cs typeface="Times New Roman"/>
              </a:rPr>
            </a:br>
            <a:br>
              <a:rPr lang="en-US" sz="5400" dirty="0">
                <a:latin typeface="Times New Roman"/>
                <a:ea typeface="ＭＳ Ｐゴシック" charset="0"/>
                <a:cs typeface="Times New Roman"/>
              </a:rPr>
            </a:br>
            <a:endParaRPr lang="en-US" sz="5400" dirty="0"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170615" y="1600200"/>
            <a:ext cx="8648700" cy="5257800"/>
          </a:xfrm>
        </p:spPr>
        <p:txBody>
          <a:bodyPr vert="horz" lIns="90488" tIns="45720" rIns="90488" bIns="45720" rtlCol="0"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sz="4000" dirty="0">
                <a:latin typeface="Times New Roman"/>
                <a:ea typeface="ＭＳ Ｐゴシック" charset="0"/>
                <a:cs typeface="Times New Roman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DD52F0-6AA2-DF42-ABEA-6D7BBDFAB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5512" y="1492646"/>
            <a:ext cx="7613073" cy="49123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0E58E4-1DFB-8247-95FF-3BBE0BF7CA3B}"/>
              </a:ext>
            </a:extLst>
          </p:cNvPr>
          <p:cNvSpPr txBox="1"/>
          <p:nvPr/>
        </p:nvSpPr>
        <p:spPr>
          <a:xfrm>
            <a:off x="3551157" y="6453577"/>
            <a:ext cx="5757211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charset="0"/>
              </a:rPr>
              <a:t>Benchmark for good outcome:  41%</a:t>
            </a:r>
            <a:endParaRPr lang="en-US" sz="28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216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D1A45-ECEB-8FCD-E9D9-7276E0495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5832" y="0"/>
            <a:ext cx="12453446" cy="1325563"/>
          </a:xfrm>
        </p:spPr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CBFEB-2469-286C-5B94-A8DD31A05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191" y="1113687"/>
            <a:ext cx="11231617" cy="5344509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From the standpoint of ASPIRE, state leaders, and IPS programs, the goal is to have procedures that produce: </a:t>
            </a:r>
          </a:p>
          <a:p>
            <a:pPr marL="0" indent="0" algn="ctr">
              <a:buNone/>
            </a:pPr>
            <a:r>
              <a:rPr lang="en-US" sz="3000" dirty="0"/>
              <a:t>Statistics on competitive employment outcomes for IPS clients</a:t>
            </a:r>
          </a:p>
          <a:p>
            <a:r>
              <a:rPr lang="en-US" sz="3000" dirty="0"/>
              <a:t>The employment measures should be:</a:t>
            </a:r>
          </a:p>
          <a:p>
            <a:pPr marL="457200" lvl="1" indent="0">
              <a:buNone/>
            </a:pPr>
            <a:r>
              <a:rPr lang="en-US" sz="3000" dirty="0"/>
              <a:t>   Easy to collect and to understand</a:t>
            </a:r>
          </a:p>
          <a:p>
            <a:r>
              <a:rPr lang="en-US" sz="3000" dirty="0"/>
              <a:t>State data systems are often cumbersome.  A local agency’s electronic medical record may be as well.  In may cases it’s best to independently collect and compile most IPS data at site level.</a:t>
            </a:r>
          </a:p>
          <a:p>
            <a:r>
              <a:rPr lang="en-US" sz="3000" dirty="0"/>
              <a:t>IPS data collected at the local level can be aggregated and transmitted to a data monitor at the state level.</a:t>
            </a:r>
          </a:p>
          <a:p>
            <a:r>
              <a:rPr lang="en-US" sz="3000" dirty="0"/>
              <a:t>But every state is different.  State-level portals for data collection work well in some states. </a:t>
            </a:r>
          </a:p>
          <a:p>
            <a:endParaRPr lang="en-US" sz="30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54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34E4-D096-4102-097D-5F89FD061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03760" y="0"/>
            <a:ext cx="11223171" cy="1309296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Starting Out:  Initial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55EBC-F666-7714-BAD0-03D908755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46" y="1184357"/>
            <a:ext cx="11625943" cy="5448012"/>
          </a:xfrm>
        </p:spPr>
        <p:txBody>
          <a:bodyPr>
            <a:normAutofit/>
          </a:bodyPr>
          <a:lstStyle/>
          <a:p>
            <a:r>
              <a:rPr lang="en-US" sz="4000" dirty="0"/>
              <a:t>Why develop an IPS outcome monitoring system?</a:t>
            </a:r>
          </a:p>
          <a:p>
            <a:r>
              <a:rPr lang="en-US" sz="4000" dirty="0"/>
              <a:t>What do we need to get started?  </a:t>
            </a:r>
          </a:p>
          <a:p>
            <a:r>
              <a:rPr lang="en-US" sz="4000" dirty="0"/>
              <a:t>What outcomes do we collect?</a:t>
            </a:r>
          </a:p>
          <a:p>
            <a:r>
              <a:rPr lang="en-US" sz="4000" dirty="0"/>
              <a:t>Who collects the data?</a:t>
            </a:r>
          </a:p>
          <a:p>
            <a:r>
              <a:rPr lang="en-US" sz="4000" dirty="0"/>
              <a:t>Who compiles the data into a data base?</a:t>
            </a:r>
          </a:p>
          <a:p>
            <a:r>
              <a:rPr lang="en-US" sz="4000" dirty="0"/>
              <a:t>Who creates reports?  </a:t>
            </a:r>
          </a:p>
          <a:p>
            <a:r>
              <a:rPr lang="en-US" sz="4000" dirty="0"/>
              <a:t>What are the contents of the various reports?</a:t>
            </a:r>
          </a:p>
          <a:p>
            <a:r>
              <a:rPr lang="en-US" sz="4000" dirty="0"/>
              <a:t>Who gets the reports and how often?</a:t>
            </a:r>
          </a:p>
        </p:txBody>
      </p:sp>
    </p:spTree>
    <p:extLst>
      <p:ext uri="{BB962C8B-B14F-4D97-AF65-F5344CB8AC3E}">
        <p14:creationId xmlns:p14="http://schemas.microsoft.com/office/powerpoint/2010/main" val="218697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7240A-130C-D86C-EFC9-D92358E2F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03" y="388884"/>
            <a:ext cx="11227676" cy="157507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66ACA-E49E-D51C-AD59-63FA3454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03" y="1279841"/>
            <a:ext cx="11227676" cy="5170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8A7690-6FBF-0F92-762F-68AC2B6BE417}"/>
              </a:ext>
            </a:extLst>
          </p:cNvPr>
          <p:cNvSpPr txBox="1"/>
          <p:nvPr/>
        </p:nvSpPr>
        <p:spPr>
          <a:xfrm>
            <a:off x="0" y="183266"/>
            <a:ext cx="12297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Facilitators and Barriers to Outcome Monitoring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(Marty, 2008)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C44AB1-AAC0-57AD-73FB-85AAB704C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236" y="944157"/>
            <a:ext cx="12245235" cy="578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61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1A75B-4327-7A32-5E64-5F7F8B4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392" y="-385099"/>
            <a:ext cx="11393215" cy="1681655"/>
          </a:xfrm>
        </p:spPr>
        <p:txBody>
          <a:bodyPr/>
          <a:lstStyle/>
          <a:p>
            <a:pPr algn="ctr"/>
            <a:r>
              <a:rPr lang="en-US" dirty="0"/>
              <a:t>Developing an IPS Outcome Monitoring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81BCC-2FC6-7AB5-5CAF-6CA30054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2" y="748145"/>
            <a:ext cx="12070261" cy="6035397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Keep it simple.  Focus on a few main goals.</a:t>
            </a:r>
          </a:p>
          <a:p>
            <a:r>
              <a:rPr lang="en-US" sz="3200" dirty="0"/>
              <a:t>Identify your target audiences.</a:t>
            </a:r>
          </a:p>
          <a:p>
            <a:r>
              <a:rPr lang="en-US" sz="3200" dirty="0"/>
              <a:t>Start at your answer and work backwards.</a:t>
            </a:r>
          </a:p>
          <a:p>
            <a:r>
              <a:rPr lang="en-US" sz="3200" dirty="0"/>
              <a:t>Use standardized measures whenever possible.</a:t>
            </a:r>
          </a:p>
          <a:p>
            <a:r>
              <a:rPr lang="en-US" sz="3200" dirty="0"/>
              <a:t>Use two-track data collection:  Internal=detailed; External=program-level</a:t>
            </a:r>
          </a:p>
          <a:p>
            <a:r>
              <a:rPr lang="en-US" sz="3200" dirty="0"/>
              <a:t>In most cases, IPS team leader/local data person compiles data.</a:t>
            </a:r>
          </a:p>
          <a:p>
            <a:r>
              <a:rPr lang="en-US" sz="3200" dirty="0"/>
              <a:t>In many cases, state data person compiles data and produces reports.</a:t>
            </a:r>
          </a:p>
          <a:p>
            <a:r>
              <a:rPr lang="en-US" sz="3200" dirty="0"/>
              <a:t>Give frequent, timely, nonpunitive, individualized feedback to IPS team.</a:t>
            </a:r>
          </a:p>
          <a:p>
            <a:r>
              <a:rPr lang="en-US" sz="3200" dirty="0"/>
              <a:t>Produce timely state reports synchronized to external deadlines. </a:t>
            </a:r>
          </a:p>
          <a:p>
            <a:r>
              <a:rPr lang="en-US" sz="3200" dirty="0"/>
              <a:t>Summarize data in simple tables.  Add graphs to help users visualize.</a:t>
            </a:r>
          </a:p>
          <a:p>
            <a:r>
              <a:rPr lang="en-US" sz="3200" dirty="0"/>
              <a:t>Compare your data to normed data.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39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3FB4-7B1E-C920-2DB8-E183730C9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8215"/>
            <a:ext cx="12192000" cy="1421497"/>
          </a:xfrm>
        </p:spPr>
        <p:txBody>
          <a:bodyPr>
            <a:normAutofit/>
          </a:bodyPr>
          <a:lstStyle/>
          <a:p>
            <a:pPr algn="ctr"/>
            <a:r>
              <a:rPr lang="en-US" sz="5000" dirty="0"/>
              <a:t>Who are your target audiences?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51C64-1A77-8545-A983-FA0F9F09F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123" y="1030583"/>
            <a:ext cx="11725263" cy="6126962"/>
          </a:xfrm>
        </p:spPr>
        <p:txBody>
          <a:bodyPr>
            <a:normAutofit/>
          </a:bodyPr>
          <a:lstStyle/>
          <a:p>
            <a:r>
              <a:rPr lang="en-US" sz="4400" dirty="0"/>
              <a:t>At local level: IPS team and local agency</a:t>
            </a:r>
          </a:p>
          <a:p>
            <a:r>
              <a:rPr lang="en-US" sz="4400" dirty="0"/>
              <a:t>Provide data at state level</a:t>
            </a:r>
          </a:p>
          <a:p>
            <a:pPr lvl="1"/>
            <a:r>
              <a:rPr lang="en-US" sz="4000" dirty="0"/>
              <a:t>For developing and executing state plans</a:t>
            </a:r>
          </a:p>
          <a:p>
            <a:pPr lvl="1"/>
            <a:r>
              <a:rPr lang="en-US" sz="4000" dirty="0"/>
              <a:t>For explaining IPS to managed care organizations and service providers who have not yet adopted IPS </a:t>
            </a:r>
          </a:p>
          <a:p>
            <a:pPr lvl="1"/>
            <a:r>
              <a:rPr lang="en-US" sz="4000" dirty="0"/>
              <a:t>For grant applications</a:t>
            </a:r>
          </a:p>
          <a:p>
            <a:pPr lvl="1"/>
            <a:r>
              <a:rPr lang="en-US" sz="4000" dirty="0"/>
              <a:t>For justifying IPS to other state agencies</a:t>
            </a:r>
          </a:p>
          <a:p>
            <a:pPr lvl="1"/>
            <a:r>
              <a:rPr lang="en-US" sz="4000" dirty="0"/>
              <a:t>For convincing legislators to provide funding</a:t>
            </a:r>
          </a:p>
          <a:p>
            <a:pPr lvl="1"/>
            <a:r>
              <a:rPr lang="en-US" sz="4000" dirty="0"/>
              <a:t>For communicating with the public</a:t>
            </a:r>
          </a:p>
        </p:txBody>
      </p:sp>
    </p:spTree>
    <p:extLst>
      <p:ext uri="{BB962C8B-B14F-4D97-AF65-F5344CB8AC3E}">
        <p14:creationId xmlns:p14="http://schemas.microsoft.com/office/powerpoint/2010/main" val="133819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CD0B-4624-BE71-2E53-7B3FE88D5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Planning Outcome Reports:</a:t>
            </a:r>
            <a:br>
              <a:rPr lang="en-US" dirty="0"/>
            </a:br>
            <a:r>
              <a:rPr lang="en-US" dirty="0"/>
              <a:t>Graphs and Summaries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E8272-DD3E-2790-67DC-4BE506A64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Knowing what you want to report helps you decide what to collect</a:t>
            </a:r>
          </a:p>
          <a:p>
            <a:r>
              <a:rPr lang="en-US" sz="4000" dirty="0"/>
              <a:t>Sample questions for designing graphs:</a:t>
            </a:r>
          </a:p>
          <a:p>
            <a:pPr lvl="1"/>
            <a:r>
              <a:rPr lang="en-US" sz="4000" dirty="0"/>
              <a:t>What are the trends over time?</a:t>
            </a:r>
          </a:p>
          <a:p>
            <a:pPr lvl="1"/>
            <a:r>
              <a:rPr lang="en-US" sz="4000" dirty="0"/>
              <a:t>How does my state or program compare to benchmarks?</a:t>
            </a:r>
          </a:p>
          <a:p>
            <a:pPr lvl="1"/>
            <a:r>
              <a:rPr lang="en-US" sz="4000" dirty="0"/>
              <a:t>At state level, how do programs compare with each other?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9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E0A95-0BD0-FA3D-5E9A-4B651DA64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70" y="154237"/>
            <a:ext cx="11909234" cy="155888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Minnesota’s Annual IPS Report for 2022 </a:t>
            </a:r>
            <a:br>
              <a:rPr lang="en-US" dirty="0"/>
            </a:br>
            <a:r>
              <a:rPr lang="en-US" dirty="0"/>
              <a:t>Client Characteristics (Courtney, 2023)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1AD298-1133-C337-CF86-193BBA023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143" y="2470068"/>
            <a:ext cx="3211717" cy="24765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EC80DB-617C-F07E-59BD-A43FF85187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880" y="2332706"/>
            <a:ext cx="7872389" cy="3803689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4810B6B-4284-172C-757D-4678BEEA6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575" y="3852729"/>
            <a:ext cx="7808433" cy="396924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074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E0A95-0BD0-FA3D-5E9A-4B651DA64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83" y="44415"/>
            <a:ext cx="11909234" cy="155888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Minnesota’s Annual IPS Report for 2022 </a:t>
            </a:r>
            <a:br>
              <a:rPr lang="en-US" dirty="0"/>
            </a:br>
            <a:r>
              <a:rPr lang="en-US" dirty="0"/>
              <a:t>Outcomes (Courtney, 2023)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ECE9CD-00BB-11F6-C41F-544D63D871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383" y="1453435"/>
            <a:ext cx="11819214" cy="3601356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0941A41-67DD-C0F1-E610-947B23555F75}"/>
              </a:ext>
            </a:extLst>
          </p:cNvPr>
          <p:cNvSpPr txBox="1"/>
          <p:nvPr/>
        </p:nvSpPr>
        <p:spPr>
          <a:xfrm>
            <a:off x="760022" y="4900412"/>
            <a:ext cx="1093717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/>
                <a:latin typeface="Helvetica" pitchFamily="2" charset="0"/>
              </a:rPr>
              <a:t>Courtney, C. (2022). Individual Placement and Support for persons with serious mental illness in Minnesota.  Report to the legislature as required by Minn. Stat. §268a.15. In: Minnesota Employment and Economic Development, Vocational Rehabilitation Services.  Available at: </a:t>
            </a:r>
            <a:r>
              <a:rPr lang="en-US" sz="2800" dirty="0">
                <a:effectLst/>
                <a:latin typeface="Helvetica" pitchFamily="2" charset="0"/>
              </a:rPr>
              <a:t>https://</a:t>
            </a:r>
            <a:r>
              <a:rPr lang="en-US" sz="2800" dirty="0" err="1">
                <a:effectLst/>
                <a:latin typeface="Helvetica" pitchFamily="2" charset="0"/>
              </a:rPr>
              <a:t>www.lrl.mn.gov</a:t>
            </a:r>
            <a:r>
              <a:rPr lang="en-US" sz="2800" dirty="0">
                <a:effectLst/>
                <a:latin typeface="Helvetica" pitchFamily="2" charset="0"/>
              </a:rPr>
              <a:t>/docs/2021/mandated/210103.pdf.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32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3CEA0-6E37-7EA0-0889-93B6B3425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18508"/>
            <a:ext cx="12136188" cy="13653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Graph Showing Employment Rates Over Time</a:t>
            </a:r>
            <a:br>
              <a:rPr lang="en-US" dirty="0"/>
            </a:br>
            <a:r>
              <a:rPr lang="en-US" sz="3600" dirty="0"/>
              <a:t>(Fictitious Data)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581307-B027-34FF-C838-3976154735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502520"/>
              </p:ext>
            </p:extLst>
          </p:nvPr>
        </p:nvGraphicFramePr>
        <p:xfrm>
          <a:off x="643491" y="1591596"/>
          <a:ext cx="11548509" cy="4120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AA357E-20BF-49B2-D918-E77C9E7331C2}"/>
              </a:ext>
            </a:extLst>
          </p:cNvPr>
          <p:cNvSpPr txBox="1"/>
          <p:nvPr/>
        </p:nvSpPr>
        <p:spPr>
          <a:xfrm>
            <a:off x="55813" y="5820183"/>
            <a:ext cx="12136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Employment Rates:  Q1 = 32%, Q2 = 43%, Q3 = 51%</a:t>
            </a:r>
          </a:p>
        </p:txBody>
      </p:sp>
    </p:spTree>
    <p:extLst>
      <p:ext uri="{BB962C8B-B14F-4D97-AF65-F5344CB8AC3E}">
        <p14:creationId xmlns:p14="http://schemas.microsoft.com/office/powerpoint/2010/main" val="4199350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969</Words>
  <Application>Microsoft Macintosh PowerPoint</Application>
  <PresentationFormat>Widescreen</PresentationFormat>
  <Paragraphs>135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Times New Roman</vt:lpstr>
      <vt:lpstr>Office Theme</vt:lpstr>
      <vt:lpstr>State Data Systems to Track Program Performance  </vt:lpstr>
      <vt:lpstr>Starting Out:  Initial Questions</vt:lpstr>
      <vt:lpstr> </vt:lpstr>
      <vt:lpstr>Developing an IPS Outcome Monitoring System</vt:lpstr>
      <vt:lpstr>Who are your target audiences?</vt:lpstr>
      <vt:lpstr>Planning Outcome Reports: Graphs and Summaries</vt:lpstr>
      <vt:lpstr>Minnesota’s Annual IPS Report for 2022  Client Characteristics (Courtney, 2023)</vt:lpstr>
      <vt:lpstr>Minnesota’s Annual IPS Report for 2022  Outcomes (Courtney, 2023)</vt:lpstr>
      <vt:lpstr>Graph Showing Employment Rates Over Time (Fictitious Data)</vt:lpstr>
      <vt:lpstr>PowerPoint Presentation</vt:lpstr>
      <vt:lpstr> </vt:lpstr>
      <vt:lpstr>Data Collection/Data Reporting Relationship Pitfalls </vt:lpstr>
      <vt:lpstr>Suggested Outcome Measures</vt:lpstr>
      <vt:lpstr>Outcome Measurement for Local Teams</vt:lpstr>
      <vt:lpstr>Outcome Measurement for External Reporting</vt:lpstr>
      <vt:lpstr> </vt:lpstr>
      <vt:lpstr>Benchmarks for Quarterly Competitive Employment Outcomes in 151 IPS Programs  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Gary Bond</dc:creator>
  <cp:lastModifiedBy>Sarah Swanson</cp:lastModifiedBy>
  <cp:revision>44</cp:revision>
  <cp:lastPrinted>2023-04-11T15:38:12Z</cp:lastPrinted>
  <dcterms:created xsi:type="dcterms:W3CDTF">2023-03-22T18:21:50Z</dcterms:created>
  <dcterms:modified xsi:type="dcterms:W3CDTF">2023-07-05T20:55:29Z</dcterms:modified>
</cp:coreProperties>
</file>