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sldIdLst>
    <p:sldId id="2613" r:id="rId2"/>
    <p:sldId id="2614" r:id="rId3"/>
    <p:sldId id="2618" r:id="rId4"/>
    <p:sldId id="2619" r:id="rId5"/>
    <p:sldId id="2623" r:id="rId6"/>
    <p:sldId id="2624" r:id="rId7"/>
    <p:sldId id="2609" r:id="rId8"/>
    <p:sldId id="2610" r:id="rId9"/>
    <p:sldId id="2628" r:id="rId10"/>
    <p:sldId id="2607" r:id="rId11"/>
    <p:sldId id="256" r:id="rId12"/>
    <p:sldId id="2608" r:id="rId13"/>
    <p:sldId id="2612" r:id="rId14"/>
    <p:sldId id="2625" r:id="rId15"/>
    <p:sldId id="2626" r:id="rId16"/>
    <p:sldId id="258" r:id="rId17"/>
    <p:sldId id="2495" r:id="rId18"/>
    <p:sldId id="2615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52"/>
    <p:restoredTop sz="94692"/>
  </p:normalViewPr>
  <p:slideViewPr>
    <p:cSldViewPr snapToGrid="0">
      <p:cViewPr varScale="1">
        <p:scale>
          <a:sx n="102" d="100"/>
          <a:sy n="102" d="100"/>
        </p:scale>
        <p:origin x="76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garybond/Documents/gary/present/23%20present/23%20apire%20using%20data%20to%20monitor%20ips%204-20%20and%2021/marty%20outcome%20monitoring%204-1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Number of IPS Clients Employed</a:t>
            </a:r>
            <a:r>
              <a:rPr lang="en-US" baseline="0"/>
              <a:t> and Served in State xxx During 2022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6.7408528668073078E-2"/>
          <c:y val="8.1408599723842026E-2"/>
          <c:w val="0.91499612633977256"/>
          <c:h val="0.6576825542427132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Sheet2!$D$7</c:f>
              <c:strCache>
                <c:ptCount val="1"/>
                <c:pt idx="0">
                  <c:v>Employed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Sheet2!$C$8:$C$10</c:f>
              <c:strCache>
                <c:ptCount val="3"/>
                <c:pt idx="0">
                  <c:v>Quarter 1</c:v>
                </c:pt>
                <c:pt idx="1">
                  <c:v>Quarter 2</c:v>
                </c:pt>
                <c:pt idx="2">
                  <c:v>Quarter 3</c:v>
                </c:pt>
              </c:strCache>
            </c:strRef>
          </c:cat>
          <c:val>
            <c:numRef>
              <c:f>Sheet2!$D$8:$D$10</c:f>
              <c:numCache>
                <c:formatCode>General</c:formatCode>
                <c:ptCount val="3"/>
                <c:pt idx="0">
                  <c:v>806</c:v>
                </c:pt>
                <c:pt idx="1">
                  <c:v>1123</c:v>
                </c:pt>
                <c:pt idx="2">
                  <c:v>1310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731-634A-9A15-EF5DF1594832}"/>
            </c:ext>
          </c:extLst>
        </c:ser>
        <c:ser>
          <c:idx val="1"/>
          <c:order val="1"/>
          <c:tx>
            <c:strRef>
              <c:f>Sheet2!$E$7</c:f>
              <c:strCache>
                <c:ptCount val="1"/>
                <c:pt idx="0">
                  <c:v>Served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Sheet2!$C$8:$C$10</c:f>
              <c:strCache>
                <c:ptCount val="3"/>
                <c:pt idx="0">
                  <c:v>Quarter 1</c:v>
                </c:pt>
                <c:pt idx="1">
                  <c:v>Quarter 2</c:v>
                </c:pt>
                <c:pt idx="2">
                  <c:v>Quarter 3</c:v>
                </c:pt>
              </c:strCache>
            </c:strRef>
          </c:cat>
          <c:val>
            <c:numRef>
              <c:f>Sheet2!$E$8:$E$10</c:f>
              <c:numCache>
                <c:formatCode>General</c:formatCode>
                <c:ptCount val="3"/>
                <c:pt idx="0">
                  <c:v>2494</c:v>
                </c:pt>
                <c:pt idx="1">
                  <c:v>2614</c:v>
                </c:pt>
                <c:pt idx="2">
                  <c:v>2560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731-634A-9A15-EF5DF15948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31531007"/>
        <c:axId val="331532655"/>
      </c:barChart>
      <c:catAx>
        <c:axId val="3315310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1532655"/>
        <c:crosses val="autoZero"/>
        <c:auto val="1"/>
        <c:lblAlgn val="ctr"/>
        <c:lblOffset val="100"/>
        <c:noMultiLvlLbl val="0"/>
      </c:catAx>
      <c:valAx>
        <c:axId val="33153265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1531007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9EB5ED-5173-1241-A823-A757D67E6C00}" type="datetimeFigureOut">
              <a:rPr lang="en-US" smtClean="0"/>
              <a:t>7/27/23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1ECBAF-F1FF-F441-AF7E-4AC0C7C0BA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3113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29327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2113" y="684213"/>
            <a:ext cx="6075362" cy="3417887"/>
          </a:xfrm>
          <a:solidFill>
            <a:srgbClr val="FFFFFF"/>
          </a:solidFill>
          <a:ln/>
        </p:spPr>
      </p:sp>
      <p:sp>
        <p:nvSpPr>
          <p:cNvPr id="1126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dirty="0">
              <a:latin typeface="Helvetica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30126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1ECBAF-F1FF-F441-AF7E-4AC0C7C0BA18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9554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6F47EB-CD8D-BBC2-0EFD-EC8E1AB82A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B83EE8-6D49-5D6E-05D0-A911649880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99561A-F5B4-0EC4-8339-39C915CD2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F3BA1-BEED-8B44-A0BF-5E25CFA1D381}" type="datetimeFigureOut">
              <a:rPr lang="en-US" smtClean="0"/>
              <a:t>7/27/23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934B6A-4097-AF2E-4AB6-0E5902992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8FCAEB-419F-B895-BF98-30EA169DF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EE7A2-18D8-254E-BF88-7607FA654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172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785B2E-0BB0-7E43-4035-49C0072C8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846C5D-ABC2-EBA4-78F9-14CED47869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E6D978-42CB-7183-62B4-238392EE7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F3BA1-BEED-8B44-A0BF-5E25CFA1D381}" type="datetimeFigureOut">
              <a:rPr lang="en-US" smtClean="0"/>
              <a:t>7/27/23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C2A588-0623-6BA6-9E88-7153D3C05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BA346C-D815-524F-D976-90C068A53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EE7A2-18D8-254E-BF88-7607FA654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50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CC0F44A-DE65-EA63-5024-4B01049C21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57CBFB-C601-92C5-1D4C-C3146E757F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B085E-F3D9-01C2-088B-5214E9B671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F3BA1-BEED-8B44-A0BF-5E25CFA1D381}" type="datetimeFigureOut">
              <a:rPr lang="en-US" smtClean="0"/>
              <a:t>7/27/23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A295FA-093B-E4CD-D4EF-EDCBA96CD3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F5662E-7547-15F3-4C8B-8BAB6228E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EE7A2-18D8-254E-BF88-7607FA654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229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F71E5-B93A-2910-6E96-6BDBF584F9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AF8CBA-63EB-51F1-D940-A07BE9CD4A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410D62-51C8-C7C7-25E0-C517C53C6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F3BA1-BEED-8B44-A0BF-5E25CFA1D381}" type="datetimeFigureOut">
              <a:rPr lang="en-US" smtClean="0"/>
              <a:t>7/27/23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76B3D9-C5A8-D240-2491-A8320310C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BF05E7-FDA2-A501-56D7-DEA093588D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EE7A2-18D8-254E-BF88-7607FA654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134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177C93-E5C9-D06C-6841-8D772324D6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91BCC7-77C0-A0F9-5E7B-08664E1349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21D3C6-2EA3-C1E2-ED5E-F9B5E10C45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F3BA1-BEED-8B44-A0BF-5E25CFA1D381}" type="datetimeFigureOut">
              <a:rPr lang="en-US" smtClean="0"/>
              <a:t>7/27/23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00CDFB-FCB8-8711-42DC-56E14D701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91DBC7-4837-4475-328B-62C9A0A5A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EE7A2-18D8-254E-BF88-7607FA654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912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25BCA7-4ACE-54A8-ABBA-8B868EA3E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A7E66D-A961-0DCA-5330-8A6BA7F428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2BD7A1-904D-1A9E-452A-4D13B32D87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C98DF0-3417-3490-C921-6D9D7980A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F3BA1-BEED-8B44-A0BF-5E25CFA1D381}" type="datetimeFigureOut">
              <a:rPr lang="en-US" smtClean="0"/>
              <a:t>7/27/23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E6959C-F8F2-1283-1307-A28EECF86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FCAF68-4061-7CED-2E0B-378D39259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EE7A2-18D8-254E-BF88-7607FA654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42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43AACE-51CA-6769-11AF-0EBCECE829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FF7DB8-1BEB-496E-6292-99747CB642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12810C-8A6C-6595-D21B-DEF40FAF4A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87507A-C9CD-EDBF-3590-EE1173DBB0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66D858-C176-F1F8-8522-7E5CCC0C15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4E11C3-DA12-F8F4-EFAB-3F1153FC64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F3BA1-BEED-8B44-A0BF-5E25CFA1D381}" type="datetimeFigureOut">
              <a:rPr lang="en-US" smtClean="0"/>
              <a:t>7/27/23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21D720-096E-9730-224A-0E2ADCC46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E740E34-2B16-0D52-C838-ABBCE550C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EE7A2-18D8-254E-BF88-7607FA654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502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4C1A84-7FEA-10C3-6CC8-D837C54F2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D2D155-1493-ECA6-F0F0-4EA1E1B482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F3BA1-BEED-8B44-A0BF-5E25CFA1D381}" type="datetimeFigureOut">
              <a:rPr lang="en-US" smtClean="0"/>
              <a:t>7/27/23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41A359-50F8-889A-AD4C-855C44852E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97C821-E641-5C68-714B-8DA13923E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EE7A2-18D8-254E-BF88-7607FA654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734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4A8CDD3-7FF7-43E9-B172-FE8C82073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F3BA1-BEED-8B44-A0BF-5E25CFA1D381}" type="datetimeFigureOut">
              <a:rPr lang="en-US" smtClean="0"/>
              <a:t>7/27/23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342FDFE-7C5A-5929-6770-F9227FF54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7F9C81-241A-FB95-D8B3-0056DB9E6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EE7A2-18D8-254E-BF88-7607FA654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982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4E59C6-FF43-B2F9-9043-AC701A947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0B1ACA-5EA3-CDF9-C8D9-1AA6256CB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59040F-CA45-6500-43D7-0A7F8698B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F97304-3182-CBB1-6667-69378B82C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F3BA1-BEED-8B44-A0BF-5E25CFA1D381}" type="datetimeFigureOut">
              <a:rPr lang="en-US" smtClean="0"/>
              <a:t>7/27/23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5EC2B7-C1EA-9401-F10A-2259D2BB2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2DAE6C-DD6A-5C04-C749-F3CD1B406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EE7A2-18D8-254E-BF88-7607FA654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426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18BB4-ED25-984F-60A5-8BDA61F37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9AF48D1-7A1D-5737-D8B1-FCF9A19E87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B80BF9-69D6-4793-DB71-1DD51A49DD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71B016-0BCE-C27B-9676-B46365773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F3BA1-BEED-8B44-A0BF-5E25CFA1D381}" type="datetimeFigureOut">
              <a:rPr lang="en-US" smtClean="0"/>
              <a:t>7/27/23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B203C2-601D-FA59-03BC-481AFB266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6E419E-EFBA-6158-99FF-E364E586D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EE7A2-18D8-254E-BF88-7607FA654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316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267B571-239F-D75E-C5D3-B09F0E15CA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F95B36-7B3F-2E97-A4A7-6054D237AF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37D26D-BB0F-7A7C-466F-49667D9B01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0F3BA1-BEED-8B44-A0BF-5E25CFA1D381}" type="datetimeFigureOut">
              <a:rPr lang="en-US" smtClean="0"/>
              <a:t>7/27/23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BE8669-4546-6F0B-0F26-FAFDC830A5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A28BE1-D8D5-AEC1-BBC2-90B9BCD4FA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CEE7A2-18D8-254E-BF88-7607FA654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901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30775-67F6-7A3B-3BC7-C2A15E14C6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9914" y="-118351"/>
            <a:ext cx="11732172" cy="1460500"/>
          </a:xfrm>
        </p:spPr>
        <p:txBody>
          <a:bodyPr>
            <a:noAutofit/>
          </a:bodyPr>
          <a:lstStyle/>
          <a:p>
            <a:pPr algn="ctr"/>
            <a:r>
              <a:rPr lang="en-US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State Data Systems to Track Program Performance</a:t>
            </a:r>
            <a:r>
              <a:rPr lang="en-US" b="1" dirty="0"/>
              <a:t> 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831B24-37EB-95DE-5E0D-76DED5753A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5103" y="1160816"/>
            <a:ext cx="11014236" cy="453636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000" dirty="0"/>
              <a:t>Gary Bond</a:t>
            </a:r>
          </a:p>
          <a:p>
            <a:pPr marL="0" indent="0" algn="ctr">
              <a:buNone/>
            </a:pPr>
            <a:r>
              <a:rPr lang="en-US" sz="4000" dirty="0" err="1"/>
              <a:t>Westat</a:t>
            </a:r>
            <a:endParaRPr lang="en-US" sz="4000" dirty="0"/>
          </a:p>
          <a:p>
            <a:pPr marL="0" indent="0" algn="ctr">
              <a:buNone/>
            </a:pPr>
            <a:endParaRPr lang="en-US" sz="4000" dirty="0"/>
          </a:p>
          <a:p>
            <a:pPr marL="0" indent="0" algn="ctr">
              <a:buNone/>
            </a:pPr>
            <a:r>
              <a:rPr lang="en-US" sz="4000" dirty="0"/>
              <a:t>ASPIRE Leadership Training</a:t>
            </a:r>
          </a:p>
          <a:p>
            <a:pPr marL="0" indent="0" algn="ctr">
              <a:buNone/>
            </a:pPr>
            <a:r>
              <a:rPr lang="en-US" sz="4000" dirty="0"/>
              <a:t>Sponsored by Office of Disability Employment Policy</a:t>
            </a:r>
          </a:p>
          <a:p>
            <a:pPr marL="0" indent="0" algn="ctr">
              <a:buNone/>
            </a:pPr>
            <a:r>
              <a:rPr lang="en-US" sz="4000" dirty="0"/>
              <a:t>U.S. Department of Labor</a:t>
            </a:r>
          </a:p>
          <a:p>
            <a:pPr marL="0" indent="0" algn="ctr">
              <a:buNone/>
            </a:pPr>
            <a:endParaRPr lang="en-US" sz="4000" dirty="0"/>
          </a:p>
          <a:p>
            <a:pPr marL="0" indent="0" algn="ctr">
              <a:buNone/>
            </a:pPr>
            <a:r>
              <a:rPr lang="en-US" sz="4000" dirty="0"/>
              <a:t>April 20, 2023</a:t>
            </a:r>
          </a:p>
        </p:txBody>
      </p:sp>
    </p:spTree>
    <p:extLst>
      <p:ext uri="{BB962C8B-B14F-4D97-AF65-F5344CB8AC3E}">
        <p14:creationId xmlns:p14="http://schemas.microsoft.com/office/powerpoint/2010/main" val="16820697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995D9-5217-4D59-8049-1796F6493327}" type="slidenum">
              <a:rPr lang="en-US" smtClean="0"/>
              <a:t>10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D4A07DA-11BD-3E4D-A7B0-8681C3927FE8}"/>
              </a:ext>
            </a:extLst>
          </p:cNvPr>
          <p:cNvSpPr txBox="1"/>
          <p:nvPr/>
        </p:nvSpPr>
        <p:spPr>
          <a:xfrm>
            <a:off x="1" y="5630844"/>
            <a:ext cx="12192000" cy="138499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Times New Roman" charset="0"/>
              </a:rPr>
              <a:t>Employment rate for last quarter of 2021:  46.3%</a:t>
            </a:r>
          </a:p>
          <a:p>
            <a:pPr algn="ctr"/>
            <a:r>
              <a:rPr lang="en-US" sz="2800" dirty="0">
                <a:latin typeface="Times New Roman" charset="0"/>
              </a:rPr>
              <a:t>(exceeds 41% benchmark for good outcome)</a:t>
            </a:r>
          </a:p>
          <a:p>
            <a:pPr algn="ctr"/>
            <a:endParaRPr lang="en-US" sz="2800" dirty="0">
              <a:latin typeface="Times New Roman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779A326-3F0D-FA4F-976A-B08D16876E5C}"/>
              </a:ext>
            </a:extLst>
          </p:cNvPr>
          <p:cNvSpPr txBox="1"/>
          <p:nvPr/>
        </p:nvSpPr>
        <p:spPr>
          <a:xfrm>
            <a:off x="3168203" y="539624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F41581C-2F16-6C5B-5EA2-FED78DB9562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037" y="370209"/>
            <a:ext cx="10710930" cy="5260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41453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9B4F1C-4428-5185-49AF-95DC960638D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40795B-0947-8DBF-5EC3-BAC4C83F1A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61355" y="3317650"/>
            <a:ext cx="4766239" cy="1717488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State-level data:</a:t>
            </a:r>
          </a:p>
          <a:p>
            <a:r>
              <a:rPr lang="en-US" sz="2800" dirty="0"/>
              <a:t>Percentage of IPS clients working during last </a:t>
            </a:r>
            <a:r>
              <a:rPr lang="en-US" sz="3200" dirty="0"/>
              <a:t>three</a:t>
            </a:r>
            <a:r>
              <a:rPr lang="en-US" sz="2800" dirty="0"/>
              <a:t> quarters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941FA5C-AAA3-9B83-38BA-F4F1680488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7438" y="247613"/>
            <a:ext cx="2705100" cy="25654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FC2261E-0E62-8629-0363-4733E793E1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14937" y="470509"/>
            <a:ext cx="2452774" cy="256540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99BFDBBC-B751-ACA8-4143-D5C18590B407}"/>
              </a:ext>
            </a:extLst>
          </p:cNvPr>
          <p:cNvSpPr txBox="1"/>
          <p:nvPr/>
        </p:nvSpPr>
        <p:spPr>
          <a:xfrm>
            <a:off x="264405" y="2941672"/>
            <a:ext cx="553119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State level data:</a:t>
            </a:r>
          </a:p>
          <a:p>
            <a:r>
              <a:rPr lang="en-US" sz="2800" dirty="0"/>
              <a:t>Number of clients served by quarter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6ACBFAF-7BFA-B253-9D7F-26E61C1939DD}"/>
              </a:ext>
            </a:extLst>
          </p:cNvPr>
          <p:cNvSpPr txBox="1"/>
          <p:nvPr/>
        </p:nvSpPr>
        <p:spPr>
          <a:xfrm>
            <a:off x="2259988" y="4954377"/>
            <a:ext cx="5835124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Other possible graphs:</a:t>
            </a:r>
          </a:p>
          <a:p>
            <a:endParaRPr lang="en-US" sz="2800" dirty="0"/>
          </a:p>
          <a:p>
            <a:r>
              <a:rPr lang="en-US" sz="2800" dirty="0"/>
              <a:t>Number of new enrollees each quarter</a:t>
            </a:r>
          </a:p>
          <a:p>
            <a:r>
              <a:rPr lang="en-US" sz="2800" dirty="0"/>
              <a:t>Number of terminations each quarter</a:t>
            </a:r>
          </a:p>
        </p:txBody>
      </p:sp>
    </p:spTree>
    <p:extLst>
      <p:ext uri="{BB962C8B-B14F-4D97-AF65-F5344CB8AC3E}">
        <p14:creationId xmlns:p14="http://schemas.microsoft.com/office/powerpoint/2010/main" val="26257032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E1A75B-4327-7A32-5E64-5F7F8B4613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146" y="572622"/>
            <a:ext cx="11649103" cy="140332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dirty="0"/>
              <a:t>Data Collection/Data Reporting Relationship</a:t>
            </a:r>
            <a:br>
              <a:rPr lang="en-US" sz="5400" dirty="0"/>
            </a:br>
            <a:r>
              <a:rPr lang="en-US" sz="5400" dirty="0"/>
              <a:t>Pitfalls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081BCC-2FC6-7AB5-5CAF-6CA300544E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2201" y="1786759"/>
            <a:ext cx="10028461" cy="6012740"/>
          </a:xfrm>
        </p:spPr>
        <p:txBody>
          <a:bodyPr>
            <a:normAutofit/>
          </a:bodyPr>
          <a:lstStyle/>
          <a:p>
            <a:r>
              <a:rPr lang="en-US" sz="4000" dirty="0"/>
              <a:t>Collecting data that are never compiled</a:t>
            </a:r>
          </a:p>
          <a:p>
            <a:r>
              <a:rPr lang="en-US" sz="4000" dirty="0"/>
              <a:t>Collecting data that you may want to use in the future</a:t>
            </a:r>
          </a:p>
          <a:p>
            <a:r>
              <a:rPr lang="en-US" sz="4000" dirty="0"/>
              <a:t>Reporting outcomes that are out of date</a:t>
            </a:r>
          </a:p>
          <a:p>
            <a:r>
              <a:rPr lang="en-US" sz="4000" dirty="0"/>
              <a:t>Producing reports that are “data dumps” that do not adequately summarize information</a:t>
            </a:r>
          </a:p>
          <a:p>
            <a:endParaRPr lang="en-US" sz="4000" dirty="0"/>
          </a:p>
          <a:p>
            <a:endParaRPr lang="en-US" sz="4000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1335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E1A75B-4327-7A32-5E64-5F7F8B4613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607" y="0"/>
            <a:ext cx="10957193" cy="1344058"/>
          </a:xfrm>
        </p:spPr>
        <p:txBody>
          <a:bodyPr/>
          <a:lstStyle/>
          <a:p>
            <a:pPr algn="ctr"/>
            <a:r>
              <a:rPr lang="en-US" dirty="0"/>
              <a:t>Suggested Outcome Measures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081BCC-2FC6-7AB5-5CAF-6CA300544E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4064" y="1189105"/>
            <a:ext cx="11193136" cy="5811397"/>
          </a:xfrm>
        </p:spPr>
        <p:txBody>
          <a:bodyPr>
            <a:normAutofit/>
          </a:bodyPr>
          <a:lstStyle/>
          <a:p>
            <a:r>
              <a:rPr lang="en-US" b="1" dirty="0"/>
              <a:t>For IPS supervision </a:t>
            </a:r>
            <a:r>
              <a:rPr lang="en-US" dirty="0"/>
              <a:t>– IPS team leader usually maintains a spreadsheet</a:t>
            </a:r>
          </a:p>
          <a:p>
            <a:pPr lvl="1"/>
            <a:r>
              <a:rPr lang="en-US" sz="2800" dirty="0"/>
              <a:t>Demographic sheet (pull from electronic record?)</a:t>
            </a:r>
          </a:p>
          <a:p>
            <a:pPr lvl="1"/>
            <a:r>
              <a:rPr lang="en-US" sz="2800" dirty="0"/>
              <a:t>Milestone sheet, including:</a:t>
            </a:r>
          </a:p>
          <a:p>
            <a:pPr lvl="2"/>
            <a:r>
              <a:rPr lang="en-US" sz="2800" dirty="0"/>
              <a:t>Date enrolled</a:t>
            </a:r>
          </a:p>
          <a:p>
            <a:pPr lvl="2"/>
            <a:r>
              <a:rPr lang="en-US" sz="2800" dirty="0"/>
              <a:t>Date first employer contact</a:t>
            </a:r>
          </a:p>
          <a:p>
            <a:pPr lvl="2"/>
            <a:r>
              <a:rPr lang="en-US" sz="2800" dirty="0"/>
              <a:t>Date first job start</a:t>
            </a:r>
          </a:p>
          <a:p>
            <a:pPr lvl="2"/>
            <a:r>
              <a:rPr lang="en-US" sz="2800" dirty="0"/>
              <a:t>Date job ending first job start</a:t>
            </a:r>
          </a:p>
          <a:p>
            <a:pPr lvl="2"/>
            <a:r>
              <a:rPr lang="en-US" sz="2800" dirty="0"/>
              <a:t>Date terminated</a:t>
            </a:r>
          </a:p>
          <a:p>
            <a:pPr lvl="1"/>
            <a:r>
              <a:rPr lang="en-US" sz="2800" dirty="0"/>
              <a:t>Job start sheet</a:t>
            </a:r>
          </a:p>
          <a:p>
            <a:pPr lvl="2"/>
            <a:r>
              <a:rPr lang="en-US" sz="2800" dirty="0"/>
              <a:t>Specifics of job (wage, hours worked, milestones achieved) </a:t>
            </a:r>
          </a:p>
          <a:p>
            <a:r>
              <a:rPr lang="en-US" b="1" dirty="0"/>
              <a:t>For external audiences</a:t>
            </a:r>
          </a:p>
          <a:p>
            <a:pPr lvl="1"/>
            <a:r>
              <a:rPr lang="en-US" sz="2800" dirty="0"/>
              <a:t>Quarterly employment form – data aggregated quarterly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87160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E1A75B-4327-7A32-5E64-5F7F8B4613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5984" y="-154953"/>
            <a:ext cx="10957193" cy="1344058"/>
          </a:xfrm>
        </p:spPr>
        <p:txBody>
          <a:bodyPr/>
          <a:lstStyle/>
          <a:p>
            <a:pPr algn="ctr"/>
            <a:r>
              <a:rPr lang="en-US" dirty="0"/>
              <a:t>Outcome Measurement for Local Teams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081BCC-2FC6-7AB5-5CAF-6CA300544E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6264" y="1009403"/>
            <a:ext cx="11329060" cy="6204855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/>
              <a:t>IPS team leader maintains a spreadsheet with two sheets:</a:t>
            </a:r>
          </a:p>
          <a:p>
            <a:pPr lvl="1"/>
            <a:r>
              <a:rPr lang="en-US" sz="3200" dirty="0"/>
              <a:t>Demographic sheet (pull from electronic record?)</a:t>
            </a:r>
          </a:p>
          <a:p>
            <a:pPr lvl="1"/>
            <a:r>
              <a:rPr lang="en-US" sz="3200" dirty="0"/>
              <a:t>Milestone sheet, including:</a:t>
            </a:r>
          </a:p>
          <a:p>
            <a:pPr lvl="2"/>
            <a:r>
              <a:rPr lang="en-US" sz="3200" dirty="0"/>
              <a:t>Date enrolled</a:t>
            </a:r>
          </a:p>
          <a:p>
            <a:pPr lvl="2"/>
            <a:r>
              <a:rPr lang="en-US" sz="3200" dirty="0"/>
              <a:t>Date first employer contact</a:t>
            </a:r>
          </a:p>
          <a:p>
            <a:pPr lvl="2"/>
            <a:r>
              <a:rPr lang="en-US" sz="3200" dirty="0"/>
              <a:t>Date first job start</a:t>
            </a:r>
          </a:p>
          <a:p>
            <a:pPr lvl="2"/>
            <a:r>
              <a:rPr lang="en-US" sz="3200" dirty="0"/>
              <a:t>Date job ending first job start</a:t>
            </a:r>
          </a:p>
          <a:p>
            <a:pPr lvl="2"/>
            <a:r>
              <a:rPr lang="en-US" sz="3200" dirty="0"/>
              <a:t>Date terminated from IPS</a:t>
            </a:r>
          </a:p>
          <a:p>
            <a:pPr lvl="2"/>
            <a:r>
              <a:rPr lang="en-US" sz="3200" dirty="0"/>
              <a:t>Job start details:</a:t>
            </a:r>
          </a:p>
          <a:p>
            <a:pPr marL="914400" lvl="2" indent="0">
              <a:buNone/>
            </a:pPr>
            <a:r>
              <a:rPr lang="en-US" sz="3200" dirty="0"/>
              <a:t>   Specifics of job (wage, hours worked, milestones achieved) </a:t>
            </a:r>
          </a:p>
          <a:p>
            <a:pPr lvl="2"/>
            <a:r>
              <a:rPr lang="en-US" sz="3200" dirty="0"/>
              <a:t>IPS specialist assigned to client</a:t>
            </a:r>
          </a:p>
          <a:p>
            <a:r>
              <a:rPr lang="en-US" sz="3200" b="1" dirty="0"/>
              <a:t>Spreadsheet is cumulative record, contains full record of job starts and endings – used for IPS supervision, VR billing, and other purposes</a:t>
            </a:r>
            <a:endParaRPr lang="en-US" sz="3200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91124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E1A75B-4327-7A32-5E64-5F7F8B4613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8482" y="-190005"/>
            <a:ext cx="10957193" cy="1344058"/>
          </a:xfrm>
        </p:spPr>
        <p:txBody>
          <a:bodyPr/>
          <a:lstStyle/>
          <a:p>
            <a:pPr algn="ctr"/>
            <a:r>
              <a:rPr lang="en-US" dirty="0"/>
              <a:t>Outcome Measurement for External Reporting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081BCC-2FC6-7AB5-5CAF-6CA300544E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46603"/>
            <a:ext cx="11994078" cy="5811397"/>
          </a:xfrm>
        </p:spPr>
        <p:txBody>
          <a:bodyPr>
            <a:normAutofit/>
          </a:bodyPr>
          <a:lstStyle/>
          <a:p>
            <a:pPr lvl="1"/>
            <a:r>
              <a:rPr lang="en-US" sz="4000" b="1" dirty="0"/>
              <a:t>One pragmatic strategy:  </a:t>
            </a:r>
            <a:r>
              <a:rPr lang="en-US" sz="4000" dirty="0"/>
              <a:t>Snapshot of status for a particular reporting period (for example, quarterly)</a:t>
            </a:r>
          </a:p>
          <a:p>
            <a:pPr lvl="1"/>
            <a:r>
              <a:rPr lang="en-US" sz="4000" b="1" dirty="0"/>
              <a:t>Quarterly employment rate:</a:t>
            </a:r>
          </a:p>
          <a:p>
            <a:pPr marL="914400" lvl="2" indent="0">
              <a:buNone/>
            </a:pPr>
            <a:r>
              <a:rPr lang="en-US" sz="3600" dirty="0"/>
              <a:t>Number of clients competitively employed at any time during last 90 days </a:t>
            </a:r>
            <a:r>
              <a:rPr lang="en-US" sz="3600" i="1" dirty="0"/>
              <a:t>divided by:</a:t>
            </a:r>
          </a:p>
          <a:p>
            <a:pPr marL="914400" lvl="2" indent="0">
              <a:buNone/>
            </a:pPr>
            <a:r>
              <a:rPr lang="en-US" sz="3600" dirty="0"/>
              <a:t>Number of clients on IPS caseload at any time during last 90 days</a:t>
            </a:r>
          </a:p>
          <a:p>
            <a:pPr lvl="1"/>
            <a:r>
              <a:rPr lang="en-US" sz="4000" b="1" dirty="0"/>
              <a:t>Advantages:       </a:t>
            </a:r>
            <a:r>
              <a:rPr lang="en-US" sz="4000" dirty="0"/>
              <a:t>Easy to compile, benchmarked</a:t>
            </a:r>
          </a:p>
          <a:p>
            <a:pPr lvl="1"/>
            <a:r>
              <a:rPr lang="en-US" sz="4000" b="1" dirty="0"/>
              <a:t>Disadvantages:  </a:t>
            </a:r>
            <a:r>
              <a:rPr lang="en-US" sz="4000" dirty="0"/>
              <a:t>Does not account for length of time enrolled in IPS, length of employment, etc.</a:t>
            </a:r>
          </a:p>
          <a:p>
            <a:pPr marL="1371600" lvl="3" indent="0" algn="ctr">
              <a:buNone/>
            </a:pPr>
            <a:endParaRPr lang="en-US" sz="3200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7780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85A23-4D67-1248-96B6-B5C122A472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4AC868D-5F7F-C22E-D429-057C97CC2F1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17783" y="15273"/>
            <a:ext cx="8835527" cy="6827453"/>
          </a:xfrm>
        </p:spPr>
      </p:pic>
    </p:spTree>
    <p:extLst>
      <p:ext uri="{BB962C8B-B14F-4D97-AF65-F5344CB8AC3E}">
        <p14:creationId xmlns:p14="http://schemas.microsoft.com/office/powerpoint/2010/main" val="11222010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Grp="1" noChangeArrowheads="1"/>
          </p:cNvSpPr>
          <p:nvPr>
            <p:ph type="title"/>
          </p:nvPr>
        </p:nvSpPr>
        <p:spPr>
          <a:xfrm>
            <a:off x="73572" y="664330"/>
            <a:ext cx="12192000" cy="1549078"/>
          </a:xfrm>
        </p:spPr>
        <p:txBody>
          <a:bodyPr vert="horz" lIns="90488" tIns="45720" rIns="90488" bIns="45720" rtlCol="0" anchor="ctr">
            <a:normAutofit fontScale="90000"/>
          </a:bodyPr>
          <a:lstStyle/>
          <a:p>
            <a:pPr algn="ctr">
              <a:defRPr/>
            </a:pPr>
            <a:r>
              <a:rPr lang="en-US" sz="5300" dirty="0">
                <a:latin typeface="Times New Roman"/>
                <a:ea typeface="ＭＳ Ｐゴシック" charset="0"/>
                <a:cs typeface="Times New Roman"/>
              </a:rPr>
              <a:t>Benchmarks for Quarterly Competitive Employment Outcomes in 151 IPS Programs</a:t>
            </a:r>
            <a:br>
              <a:rPr lang="en-US" sz="5300" dirty="0">
                <a:latin typeface="Times New Roman"/>
                <a:ea typeface="ＭＳ Ｐゴシック" charset="0"/>
                <a:cs typeface="Times New Roman"/>
              </a:rPr>
            </a:br>
            <a:br>
              <a:rPr lang="en-US" sz="5400" dirty="0">
                <a:latin typeface="Times New Roman"/>
                <a:ea typeface="ＭＳ Ｐゴシック" charset="0"/>
                <a:cs typeface="Times New Roman"/>
              </a:rPr>
            </a:br>
            <a:endParaRPr lang="en-US" sz="5400" dirty="0">
              <a:latin typeface="Times New Roman"/>
              <a:ea typeface="ＭＳ Ｐゴシック" charset="0"/>
              <a:cs typeface="Times New Roman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2170615" y="1600200"/>
            <a:ext cx="8648700" cy="5257800"/>
          </a:xfrm>
        </p:spPr>
        <p:txBody>
          <a:bodyPr vert="horz" lIns="90488" tIns="45720" rIns="90488" bIns="45720" rtlCol="0">
            <a:normAutofit/>
          </a:bodyPr>
          <a:lstStyle/>
          <a:p>
            <a:pPr marL="0" indent="0">
              <a:lnSpc>
                <a:spcPct val="90000"/>
              </a:lnSpc>
              <a:buNone/>
              <a:defRPr/>
            </a:pPr>
            <a:r>
              <a:rPr lang="en-US" sz="4000" dirty="0">
                <a:latin typeface="Times New Roman"/>
                <a:ea typeface="ＭＳ Ｐゴシック" charset="0"/>
                <a:cs typeface="Times New Roman"/>
              </a:rPr>
              <a:t>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995D9-5217-4D59-8049-1796F6493327}" type="slidenum">
              <a:rPr lang="en-US" smtClean="0"/>
              <a:t>17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9DD52F0-6AA2-DF42-ABEA-6D7BBDFAB0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65512" y="1492646"/>
            <a:ext cx="7613073" cy="491231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F0E58E4-1DFB-8247-95FF-3BBE0BF7CA3B}"/>
              </a:ext>
            </a:extLst>
          </p:cNvPr>
          <p:cNvSpPr txBox="1"/>
          <p:nvPr/>
        </p:nvSpPr>
        <p:spPr>
          <a:xfrm>
            <a:off x="3551157" y="6453577"/>
            <a:ext cx="5757211" cy="40011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Times New Roman" charset="0"/>
              </a:rPr>
              <a:t>Benchmark for good outcome:  41%</a:t>
            </a:r>
            <a:endParaRPr lang="en-US" sz="2800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02164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3D1A45-ECEB-8FCD-E9D9-7276E0495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45832" y="0"/>
            <a:ext cx="12453446" cy="1325563"/>
          </a:xfrm>
        </p:spPr>
        <p:txBody>
          <a:bodyPr/>
          <a:lstStyle/>
          <a:p>
            <a:pPr algn="ctr"/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0CBFEB-2469-286C-5B94-A8DD31A05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0191" y="1113687"/>
            <a:ext cx="11231617" cy="5344509"/>
          </a:xfrm>
        </p:spPr>
        <p:txBody>
          <a:bodyPr>
            <a:normAutofit lnSpcReduction="10000"/>
          </a:bodyPr>
          <a:lstStyle/>
          <a:p>
            <a:r>
              <a:rPr lang="en-US" sz="3000" dirty="0"/>
              <a:t>From the standpoint of ASPIRE, state leaders, and IPS programs, the goal is to have procedures that produce: </a:t>
            </a:r>
          </a:p>
          <a:p>
            <a:pPr marL="0" indent="0" algn="ctr">
              <a:buNone/>
            </a:pPr>
            <a:r>
              <a:rPr lang="en-US" sz="3000" dirty="0"/>
              <a:t>Statistics on competitive employment outcomes for IPS clients</a:t>
            </a:r>
          </a:p>
          <a:p>
            <a:r>
              <a:rPr lang="en-US" sz="3000" dirty="0"/>
              <a:t>The employment measures should be:</a:t>
            </a:r>
          </a:p>
          <a:p>
            <a:pPr marL="457200" lvl="1" indent="0">
              <a:buNone/>
            </a:pPr>
            <a:r>
              <a:rPr lang="en-US" sz="3000" dirty="0"/>
              <a:t>   Easy to collect and to understand</a:t>
            </a:r>
          </a:p>
          <a:p>
            <a:r>
              <a:rPr lang="en-US" sz="3000" dirty="0"/>
              <a:t>State data systems are often cumbersome.  A local agency’s electronic medical record may be as well.  In may cases it’s best to independently collect and compile most IPS data at site level.</a:t>
            </a:r>
          </a:p>
          <a:p>
            <a:r>
              <a:rPr lang="en-US" sz="3000" dirty="0"/>
              <a:t>IPS data collected at the local level can be aggregated and transmitted to a data monitor at the state level.</a:t>
            </a:r>
          </a:p>
          <a:p>
            <a:r>
              <a:rPr lang="en-US" sz="3000" dirty="0"/>
              <a:t>But every state is different.  State-level portals for data collection work well in some states. </a:t>
            </a:r>
          </a:p>
          <a:p>
            <a:endParaRPr lang="en-US" sz="3000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6549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A134E4-D096-4102-097D-5F89FD061B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403760" y="0"/>
            <a:ext cx="11223171" cy="1309296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/>
              <a:t>Starting Out:  Initial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155EBC-F666-7714-BAD0-03D908755A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46" y="1184357"/>
            <a:ext cx="11625943" cy="5448012"/>
          </a:xfrm>
        </p:spPr>
        <p:txBody>
          <a:bodyPr>
            <a:normAutofit/>
          </a:bodyPr>
          <a:lstStyle/>
          <a:p>
            <a:r>
              <a:rPr lang="en-US" sz="4000" dirty="0"/>
              <a:t>Why develop an IPS outcome monitoring system?</a:t>
            </a:r>
          </a:p>
          <a:p>
            <a:r>
              <a:rPr lang="en-US" sz="4000" dirty="0"/>
              <a:t>What do we need to get started?  </a:t>
            </a:r>
          </a:p>
          <a:p>
            <a:r>
              <a:rPr lang="en-US" sz="4000" dirty="0"/>
              <a:t>What outcomes do we collect?</a:t>
            </a:r>
          </a:p>
          <a:p>
            <a:r>
              <a:rPr lang="en-US" sz="4000" dirty="0"/>
              <a:t>Who collects the data?</a:t>
            </a:r>
          </a:p>
          <a:p>
            <a:r>
              <a:rPr lang="en-US" sz="4000" dirty="0"/>
              <a:t>Who compiles the data into a data base?</a:t>
            </a:r>
          </a:p>
          <a:p>
            <a:r>
              <a:rPr lang="en-US" sz="4000" dirty="0"/>
              <a:t>Who creates reports?  </a:t>
            </a:r>
          </a:p>
          <a:p>
            <a:r>
              <a:rPr lang="en-US" sz="4000" dirty="0"/>
              <a:t>What are the contents of the various reports?</a:t>
            </a:r>
          </a:p>
          <a:p>
            <a:r>
              <a:rPr lang="en-US" sz="4000" dirty="0"/>
              <a:t>Who gets the reports and how often?</a:t>
            </a:r>
          </a:p>
        </p:txBody>
      </p:sp>
    </p:spTree>
    <p:extLst>
      <p:ext uri="{BB962C8B-B14F-4D97-AF65-F5344CB8AC3E}">
        <p14:creationId xmlns:p14="http://schemas.microsoft.com/office/powerpoint/2010/main" val="2186975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E7240A-130C-D86C-EFC9-D92358E2F9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103" y="388884"/>
            <a:ext cx="11227676" cy="1575074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466ACA-E49E-D51C-AD59-63FA345407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103" y="1279841"/>
            <a:ext cx="11227676" cy="51703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E8A7690-6FBF-0F92-762F-68AC2B6BE417}"/>
              </a:ext>
            </a:extLst>
          </p:cNvPr>
          <p:cNvSpPr txBox="1"/>
          <p:nvPr/>
        </p:nvSpPr>
        <p:spPr>
          <a:xfrm>
            <a:off x="0" y="183266"/>
            <a:ext cx="122971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Facilitators and Barriers to Outcome Monitoring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(Marty, 2008)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7C44AB1-AAC0-57AD-73FB-85AAB704CF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3236" y="944157"/>
            <a:ext cx="12245235" cy="5780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612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E1A75B-4327-7A32-5E64-5F7F8B4613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9392" y="-385099"/>
            <a:ext cx="11393215" cy="1681655"/>
          </a:xfrm>
        </p:spPr>
        <p:txBody>
          <a:bodyPr/>
          <a:lstStyle/>
          <a:p>
            <a:pPr algn="ctr"/>
            <a:r>
              <a:rPr lang="en-US" dirty="0"/>
              <a:t>Developing an IPS Outcome Monitoring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081BCC-2FC6-7AB5-5CAF-6CA300544E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9382" y="748145"/>
            <a:ext cx="12070261" cy="6035397"/>
          </a:xfrm>
        </p:spPr>
        <p:txBody>
          <a:bodyPr>
            <a:normAutofit fontScale="92500"/>
          </a:bodyPr>
          <a:lstStyle/>
          <a:p>
            <a:r>
              <a:rPr lang="en-US" sz="3200" dirty="0"/>
              <a:t>Keep it simple.  Focus on a few main goals.</a:t>
            </a:r>
          </a:p>
          <a:p>
            <a:r>
              <a:rPr lang="en-US" sz="3200" dirty="0"/>
              <a:t>Identify your target audiences.</a:t>
            </a:r>
          </a:p>
          <a:p>
            <a:r>
              <a:rPr lang="en-US" sz="3200" dirty="0"/>
              <a:t>Start at your answer and work backwards.</a:t>
            </a:r>
          </a:p>
          <a:p>
            <a:r>
              <a:rPr lang="en-US" sz="3200" dirty="0"/>
              <a:t>Use standardized measures whenever possible.</a:t>
            </a:r>
          </a:p>
          <a:p>
            <a:r>
              <a:rPr lang="en-US" sz="3200" dirty="0"/>
              <a:t>Use two-track data collection:  Internal=detailed; External=program-level</a:t>
            </a:r>
          </a:p>
          <a:p>
            <a:r>
              <a:rPr lang="en-US" sz="3200" dirty="0"/>
              <a:t>In most cases, IPS team leader/local data person compiles data.</a:t>
            </a:r>
          </a:p>
          <a:p>
            <a:r>
              <a:rPr lang="en-US" sz="3200" dirty="0"/>
              <a:t>In many cases, state data person compiles data and produces reports.</a:t>
            </a:r>
          </a:p>
          <a:p>
            <a:r>
              <a:rPr lang="en-US" sz="3200" dirty="0"/>
              <a:t>Give frequent, timely, nonpunitive, individualized feedback to IPS team.</a:t>
            </a:r>
          </a:p>
          <a:p>
            <a:r>
              <a:rPr lang="en-US" sz="3200" dirty="0"/>
              <a:t>Produce timely state reports synchronized to external deadlines. </a:t>
            </a:r>
          </a:p>
          <a:p>
            <a:r>
              <a:rPr lang="en-US" sz="3200" dirty="0"/>
              <a:t>Summarize data in simple tables.  Add graphs to help users visualize.</a:t>
            </a:r>
          </a:p>
          <a:p>
            <a:r>
              <a:rPr lang="en-US" sz="3200" dirty="0"/>
              <a:t>Compare your data to normed data.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63962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113FB4-7B1E-C920-2DB8-E183730C9D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18215"/>
            <a:ext cx="12192000" cy="1421497"/>
          </a:xfrm>
        </p:spPr>
        <p:txBody>
          <a:bodyPr>
            <a:normAutofit/>
          </a:bodyPr>
          <a:lstStyle/>
          <a:p>
            <a:pPr algn="ctr"/>
            <a:r>
              <a:rPr lang="en-US" sz="5000" dirty="0"/>
              <a:t>Who are your target audiences?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651C64-1A77-8545-A983-FA0F9F09FD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1123" y="1030583"/>
            <a:ext cx="11725263" cy="6126962"/>
          </a:xfrm>
        </p:spPr>
        <p:txBody>
          <a:bodyPr>
            <a:normAutofit/>
          </a:bodyPr>
          <a:lstStyle/>
          <a:p>
            <a:r>
              <a:rPr lang="en-US" sz="4400" dirty="0"/>
              <a:t>At local level: IPS team and local agency</a:t>
            </a:r>
          </a:p>
          <a:p>
            <a:r>
              <a:rPr lang="en-US" sz="4400" dirty="0"/>
              <a:t>Provide data at state level</a:t>
            </a:r>
          </a:p>
          <a:p>
            <a:pPr lvl="1"/>
            <a:r>
              <a:rPr lang="en-US" sz="4000" dirty="0"/>
              <a:t>For developing and executing state plans</a:t>
            </a:r>
          </a:p>
          <a:p>
            <a:pPr lvl="1"/>
            <a:r>
              <a:rPr lang="en-US" sz="4000" dirty="0"/>
              <a:t>For explaining IPS to managed care organizations and service providers who have not yet adopted IPS </a:t>
            </a:r>
          </a:p>
          <a:p>
            <a:pPr lvl="1"/>
            <a:r>
              <a:rPr lang="en-US" sz="4000" dirty="0"/>
              <a:t>For grant applications</a:t>
            </a:r>
          </a:p>
          <a:p>
            <a:pPr lvl="1"/>
            <a:r>
              <a:rPr lang="en-US" sz="4000" dirty="0"/>
              <a:t>For justifying IPS to other state agencies</a:t>
            </a:r>
          </a:p>
          <a:p>
            <a:pPr lvl="1"/>
            <a:r>
              <a:rPr lang="en-US" sz="4000" dirty="0"/>
              <a:t>For convincing legislators to provide funding</a:t>
            </a:r>
          </a:p>
          <a:p>
            <a:pPr lvl="1"/>
            <a:r>
              <a:rPr lang="en-US" sz="4000" dirty="0"/>
              <a:t>For communicating with the public</a:t>
            </a:r>
          </a:p>
        </p:txBody>
      </p:sp>
    </p:spTree>
    <p:extLst>
      <p:ext uri="{BB962C8B-B14F-4D97-AF65-F5344CB8AC3E}">
        <p14:creationId xmlns:p14="http://schemas.microsoft.com/office/powerpoint/2010/main" val="13381938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EACD0B-4624-BE71-2E53-7B3FE88D51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Planning Outcome Reports:</a:t>
            </a:r>
            <a:br>
              <a:rPr lang="en-US" dirty="0"/>
            </a:br>
            <a:r>
              <a:rPr lang="en-US" dirty="0"/>
              <a:t>Graphs and Summaries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EE8272-DD3E-2790-67DC-4BE506A644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000" dirty="0"/>
              <a:t>Knowing what you want to report helps you decide what to collect</a:t>
            </a:r>
          </a:p>
          <a:p>
            <a:r>
              <a:rPr lang="en-US" sz="4000" dirty="0"/>
              <a:t>Sample questions for designing graphs:</a:t>
            </a:r>
          </a:p>
          <a:p>
            <a:pPr lvl="1"/>
            <a:r>
              <a:rPr lang="en-US" sz="4000" dirty="0"/>
              <a:t>What are the trends over time?</a:t>
            </a:r>
          </a:p>
          <a:p>
            <a:pPr lvl="1"/>
            <a:r>
              <a:rPr lang="en-US" sz="4000" dirty="0"/>
              <a:t>How does my state or program compare to benchmarks?</a:t>
            </a:r>
          </a:p>
          <a:p>
            <a:pPr lvl="1"/>
            <a:r>
              <a:rPr lang="en-US" sz="4000" dirty="0"/>
              <a:t>At state level, how do programs compare with each other?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9090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E0A95-0BD0-FA3D-5E9A-4B651DA642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270" y="154237"/>
            <a:ext cx="11909234" cy="1558886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Minnesota’s Annual IPS Report for 2022 </a:t>
            </a:r>
            <a:br>
              <a:rPr lang="en-US" dirty="0"/>
            </a:br>
            <a:r>
              <a:rPr lang="en-US" dirty="0"/>
              <a:t>Client Characteristics (Courtney, 2023)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41AD298-1133-C337-CF86-193BBA023F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02143" y="2470068"/>
            <a:ext cx="3211717" cy="247650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0EC80DB-617C-F07E-59BD-A43FF85187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0880" y="2332706"/>
            <a:ext cx="7872389" cy="3803689"/>
          </a:xfrm>
          <a:prstGeom prst="rect">
            <a:avLst/>
          </a:prstGeom>
        </p:spPr>
      </p:pic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54810B6B-4284-172C-757D-4678BEEA65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2575" y="3852729"/>
            <a:ext cx="7808433" cy="3969247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607476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E0A95-0BD0-FA3D-5E9A-4B651DA642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383" y="44415"/>
            <a:ext cx="11909234" cy="1558886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Minnesota’s Annual IPS Report for 2022 </a:t>
            </a:r>
            <a:br>
              <a:rPr lang="en-US" dirty="0"/>
            </a:br>
            <a:r>
              <a:rPr lang="en-US" dirty="0"/>
              <a:t>Outcomes (Courtney, 2023)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3ECE9CD-00BB-11F6-C41F-544D63D8713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1383" y="1453435"/>
            <a:ext cx="11819214" cy="3601356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0941A41-67DD-C0F1-E610-947B23555F75}"/>
              </a:ext>
            </a:extLst>
          </p:cNvPr>
          <p:cNvSpPr txBox="1"/>
          <p:nvPr/>
        </p:nvSpPr>
        <p:spPr>
          <a:xfrm>
            <a:off x="760022" y="4900412"/>
            <a:ext cx="10937174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effectLst/>
                <a:latin typeface="Helvetica" pitchFamily="2" charset="0"/>
              </a:rPr>
              <a:t>Courtney, C. (2022). Individual Placement and Support for persons with serious mental illness in Minnesota.  Report to the legislature as required by Minn. Stat. §268a.15. In: Minnesota Employment and Economic Development, Vocational Rehabilitation Services.  Available at: </a:t>
            </a:r>
            <a:r>
              <a:rPr lang="en-US" sz="2800" dirty="0">
                <a:effectLst/>
                <a:latin typeface="Helvetica" pitchFamily="2" charset="0"/>
              </a:rPr>
              <a:t>https://</a:t>
            </a:r>
            <a:r>
              <a:rPr lang="en-US" sz="2800" dirty="0" err="1">
                <a:effectLst/>
                <a:latin typeface="Helvetica" pitchFamily="2" charset="0"/>
              </a:rPr>
              <a:t>www.lrl.mn.gov</a:t>
            </a:r>
            <a:r>
              <a:rPr lang="en-US" sz="2800" dirty="0">
                <a:effectLst/>
                <a:latin typeface="Helvetica" pitchFamily="2" charset="0"/>
              </a:rPr>
              <a:t>/docs/2021/mandated/210103.pdf.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4323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E3CEA0-6E37-7EA0-0889-93B6B34252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118508"/>
            <a:ext cx="12136188" cy="1365331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Graph Showing Employment Rates Over Time</a:t>
            </a:r>
            <a:br>
              <a:rPr lang="en-US" dirty="0"/>
            </a:br>
            <a:r>
              <a:rPr lang="en-US" sz="3600" dirty="0"/>
              <a:t>(Fictitious Data)</a:t>
            </a: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C581307-B027-34FF-C838-3976154735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8502520"/>
              </p:ext>
            </p:extLst>
          </p:nvPr>
        </p:nvGraphicFramePr>
        <p:xfrm>
          <a:off x="643491" y="1591596"/>
          <a:ext cx="11548509" cy="41208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88AA357E-20BF-49B2-D918-E77C9E7331C2}"/>
              </a:ext>
            </a:extLst>
          </p:cNvPr>
          <p:cNvSpPr txBox="1"/>
          <p:nvPr/>
        </p:nvSpPr>
        <p:spPr>
          <a:xfrm>
            <a:off x="55813" y="5820183"/>
            <a:ext cx="121361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Employment Rates:  Q1 = 32%, Q2 = 43%, Q3 = 51%</a:t>
            </a:r>
          </a:p>
        </p:txBody>
      </p:sp>
    </p:spTree>
    <p:extLst>
      <p:ext uri="{BB962C8B-B14F-4D97-AF65-F5344CB8AC3E}">
        <p14:creationId xmlns:p14="http://schemas.microsoft.com/office/powerpoint/2010/main" val="41993502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852</TotalTime>
  <Words>969</Words>
  <Application>Microsoft Macintosh PowerPoint</Application>
  <PresentationFormat>Widescreen</PresentationFormat>
  <Paragraphs>135</Paragraphs>
  <Slides>18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Helvetica</vt:lpstr>
      <vt:lpstr>Times New Roman</vt:lpstr>
      <vt:lpstr>Office Theme</vt:lpstr>
      <vt:lpstr>State Data Systems to Track Program Performance  </vt:lpstr>
      <vt:lpstr>Starting Out:  Initial Questions</vt:lpstr>
      <vt:lpstr> </vt:lpstr>
      <vt:lpstr>Developing an IPS Outcome Monitoring System</vt:lpstr>
      <vt:lpstr>Who are your target audiences?</vt:lpstr>
      <vt:lpstr>Planning Outcome Reports: Graphs and Summaries</vt:lpstr>
      <vt:lpstr>Minnesota’s Annual IPS Report for 2022  Client Characteristics (Courtney, 2023)</vt:lpstr>
      <vt:lpstr>Minnesota’s Annual IPS Report for 2022  Outcomes (Courtney, 2023)</vt:lpstr>
      <vt:lpstr>Graph Showing Employment Rates Over Time (Fictitious Data)</vt:lpstr>
      <vt:lpstr>PowerPoint Presentation</vt:lpstr>
      <vt:lpstr> </vt:lpstr>
      <vt:lpstr>Data Collection/Data Reporting Relationship Pitfalls </vt:lpstr>
      <vt:lpstr>Suggested Outcome Measures</vt:lpstr>
      <vt:lpstr>Outcome Measurement for Local Teams</vt:lpstr>
      <vt:lpstr>Outcome Measurement for External Reporting</vt:lpstr>
      <vt:lpstr> </vt:lpstr>
      <vt:lpstr>Benchmarks for Quarterly Competitive Employment Outcomes in 151 IPS Programs  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Gary Bond</dc:creator>
  <cp:lastModifiedBy>Sarah Swanson</cp:lastModifiedBy>
  <cp:revision>44</cp:revision>
  <cp:lastPrinted>2023-04-11T15:38:12Z</cp:lastPrinted>
  <dcterms:created xsi:type="dcterms:W3CDTF">2023-03-22T18:21:50Z</dcterms:created>
  <dcterms:modified xsi:type="dcterms:W3CDTF">2023-07-27T14:48:14Z</dcterms:modified>
</cp:coreProperties>
</file>