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8" r:id="rId2"/>
    <p:sldId id="259" r:id="rId3"/>
    <p:sldId id="323" r:id="rId4"/>
    <p:sldId id="321" r:id="rId5"/>
    <p:sldId id="322" r:id="rId6"/>
    <p:sldId id="281" r:id="rId7"/>
    <p:sldId id="299" r:id="rId8"/>
    <p:sldId id="325" r:id="rId9"/>
    <p:sldId id="297" r:id="rId10"/>
    <p:sldId id="298" r:id="rId11"/>
    <p:sldId id="296" r:id="rId12"/>
    <p:sldId id="303" r:id="rId13"/>
    <p:sldId id="304" r:id="rId14"/>
    <p:sldId id="261" r:id="rId15"/>
    <p:sldId id="300" r:id="rId16"/>
    <p:sldId id="262" r:id="rId17"/>
    <p:sldId id="301" r:id="rId18"/>
    <p:sldId id="302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6" r:id="rId30"/>
    <p:sldId id="317" r:id="rId31"/>
    <p:sldId id="318" r:id="rId32"/>
    <p:sldId id="319" r:id="rId33"/>
    <p:sldId id="320" r:id="rId34"/>
    <p:sldId id="315" r:id="rId35"/>
    <p:sldId id="295" r:id="rId3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1C30"/>
    <a:srgbClr val="550527"/>
    <a:srgbClr val="C52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96"/>
    </p:cViewPr>
  </p:sorterViewPr>
  <p:notesViewPr>
    <p:cSldViewPr snapToGrid="0">
      <p:cViewPr varScale="1">
        <p:scale>
          <a:sx n="75" d="100"/>
          <a:sy n="75" d="100"/>
        </p:scale>
        <p:origin x="249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D854C4-93EB-45A1-9205-A972AD69F33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BFA8D8-D740-43FE-857C-0F2E7302E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55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8E747A-C370-4EDC-91B0-CEEF582DD4CF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45E4E3-593C-4DA1-8D98-41A3A4F7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89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sworks.org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5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91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19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28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86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12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48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900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78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007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60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49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226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7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304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171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8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11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Salkever</a:t>
            </a:r>
            <a:r>
              <a:rPr lang="en-US" dirty="0" smtClean="0"/>
              <a:t>, D.S. (2013). Social costs of expanding access to evidence-based supported employment: Concepts and interpretive review of evidence.  </a:t>
            </a:r>
            <a:r>
              <a:rPr lang="en-US" i="1" dirty="0" smtClean="0"/>
              <a:t>Psychiatric Services, 64, </a:t>
            </a:r>
            <a:r>
              <a:rPr lang="en-US" dirty="0" smtClean="0"/>
              <a:t>111-119.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269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101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388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46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IPS has been compared to traditional vocational rehabilitation approaches that typically include stepwise features such as prevocational assessment, sheltered setting and volunteer work.  In 25 randomized controlled trials, each showed a significant advantage for IPS.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651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468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516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scale and manual at </a:t>
            </a:r>
            <a:r>
              <a:rPr lang="en-US" dirty="0" smtClean="0">
                <a:hlinkClick r:id="rId3"/>
              </a:rPr>
              <a:t>www.IPSworks.org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639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329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7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50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41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69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40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19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Warr</a:t>
            </a:r>
            <a:r>
              <a:rPr lang="en-US" dirty="0"/>
              <a:t>, P. (1987). </a:t>
            </a:r>
            <a:r>
              <a:rPr lang="en-US" i="1" dirty="0"/>
              <a:t>Work, unemployment, and mental health</a:t>
            </a:r>
            <a:r>
              <a:rPr lang="en-US" dirty="0"/>
              <a:t>. Oxford: Oxford University Press.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0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524000" y="1122363"/>
            <a:ext cx="9144000" cy="4135438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202-F879-41E0-932B-E3BCD97054A3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811" y="6227398"/>
            <a:ext cx="2214377" cy="62302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098549"/>
            <a:ext cx="1524000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0668000" y="1122363"/>
            <a:ext cx="1524000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3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202-F879-41E0-932B-E3BCD97054A3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0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202-F879-41E0-932B-E3BCD97054A3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3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202-F879-41E0-932B-E3BCD97054A3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202-F879-41E0-932B-E3BCD97054A3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9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202-F879-41E0-932B-E3BCD97054A3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202-F879-41E0-932B-E3BCD97054A3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1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D2202-F879-41E0-932B-E3BCD97054A3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811" y="6227398"/>
            <a:ext cx="2214377" cy="62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8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sworks.org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Placement and Support - IPS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Evidence-Based Practice for Employment</a:t>
            </a:r>
          </a:p>
          <a:p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</a:t>
            </a:r>
            <a:r>
              <a:rPr lang="en-US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.27.21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062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75" y="365125"/>
            <a:ext cx="11292289" cy="1325563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Negative Effects of Unemployment in General Population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Increased substance abuse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Increased physical problems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Increased psychiatric disorders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Reduced self esteem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Loss of social contacts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Alienation and apathy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         </a:t>
            </a:r>
            <a:r>
              <a:rPr lang="en-US" sz="1800" b="1" dirty="0" smtClean="0">
                <a:latin typeface="Arial"/>
                <a:cs typeface="Arial"/>
              </a:rPr>
              <a:t>(</a:t>
            </a:r>
            <a:r>
              <a:rPr lang="en-US" sz="1800" b="1" dirty="0" err="1" smtClean="0">
                <a:latin typeface="Arial"/>
                <a:cs typeface="Arial"/>
              </a:rPr>
              <a:t>Warr</a:t>
            </a:r>
            <a:r>
              <a:rPr lang="en-US" sz="1800" b="1" dirty="0" smtClean="0">
                <a:latin typeface="Arial"/>
                <a:cs typeface="Arial"/>
              </a:rPr>
              <a:t>, 1987)</a:t>
            </a:r>
            <a:endParaRPr lang="en-US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2366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People Say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“</a:t>
            </a:r>
            <a:r>
              <a:rPr lang="en-US" b="1" dirty="0">
                <a:latin typeface="Arial"/>
                <a:cs typeface="Arial"/>
              </a:rPr>
              <a:t>When you are working, you are part of the real world.  You feel connected.  Having a job gives me stability.  I have something to look forward to every day.”</a:t>
            </a:r>
          </a:p>
          <a:p>
            <a:pPr marL="0" indent="0"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“</a:t>
            </a:r>
            <a:r>
              <a:rPr lang="en-US" b="1" dirty="0">
                <a:latin typeface="Arial"/>
                <a:cs typeface="Arial"/>
              </a:rPr>
              <a:t>In the past, people might have used labels to describe me such as ‘homeless,’ ‘mentally ill,’ and ‘welfare mother.’  Now my titles are ‘financial administrator,’ ‘college student,’ and ‘working mom.’”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35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People Say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“I was really glad that my son’s employment counselor asked me about work ideas.  My son wanted me to be a part of the team.  And he landed a job that I suggested.”</a:t>
            </a:r>
            <a:endParaRPr lang="en-US" b="1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“I worried that if my daughter got a job, she would feel stressed.  But just the opposite happened.  She is doing much better than before.”</a:t>
            </a:r>
            <a:endParaRPr lang="en-US" b="1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52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People Say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“Andre is as good as any worker that I have.”  Automotive parts store manager</a:t>
            </a:r>
            <a:endParaRPr lang="en-US" b="1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“I count on Juanita.  If she is feeling stressed, she sits in a room by herself for awhile.  That’s okay; she gets the job done.”  Bakery supervisor</a:t>
            </a:r>
          </a:p>
          <a:p>
            <a:pPr marL="0" indent="0"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“The employment counselor helped me understand why Tony paces.  It’s okay in the security business.”  Security business owner</a:t>
            </a:r>
            <a:endParaRPr lang="en-US" b="1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0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 Strength-based Approach to Wellness and Recovery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9BBB59"/>
              </a:buClr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b="1" dirty="0"/>
              <a:t>Where does a person draw their strengths?</a:t>
            </a:r>
          </a:p>
          <a:p>
            <a:pPr lvl="1"/>
            <a:endParaRPr lang="en-US" sz="3200" b="1" dirty="0"/>
          </a:p>
          <a:p>
            <a:pPr lvl="1"/>
            <a:r>
              <a:rPr lang="en-US" sz="3200" b="1" dirty="0"/>
              <a:t>Personal characteristics</a:t>
            </a:r>
          </a:p>
          <a:p>
            <a:pPr lvl="1"/>
            <a:r>
              <a:rPr lang="en-US" sz="3200" b="1" dirty="0"/>
              <a:t>Past experiences</a:t>
            </a:r>
          </a:p>
          <a:p>
            <a:pPr lvl="1"/>
            <a:r>
              <a:rPr lang="en-US" sz="3200" b="1" dirty="0"/>
              <a:t>Resources</a:t>
            </a:r>
          </a:p>
          <a:p>
            <a:pPr lvl="1"/>
            <a:r>
              <a:rPr lang="en-US" sz="3200" b="1" dirty="0"/>
              <a:t>Supports</a:t>
            </a:r>
          </a:p>
          <a:p>
            <a:pPr marL="0" indent="0">
              <a:buClr>
                <a:srgbClr val="9BBB59"/>
              </a:buClr>
              <a:buNone/>
            </a:pPr>
            <a:r>
              <a:rPr lang="en-US" b="1" dirty="0">
                <a:latin typeface="Arial"/>
                <a:cs typeface="Arial"/>
              </a:rPr>
              <a:t>		</a:t>
            </a:r>
          </a:p>
          <a:p>
            <a:pPr marL="0" indent="0">
              <a:buClr>
                <a:srgbClr val="9BBB59"/>
              </a:buClr>
              <a:buNone/>
            </a:pPr>
            <a:r>
              <a:rPr lang="en-US" dirty="0">
                <a:latin typeface="Arial"/>
                <a:cs typeface="Arial"/>
              </a:rPr>
              <a:t>	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4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 Provides IPS Services?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9BBB59"/>
              </a:buClr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Clr>
                <a:srgbClr val="9BBB59"/>
              </a:buClr>
              <a:buNone/>
            </a:pPr>
            <a:r>
              <a:rPr lang="en-US" b="1" dirty="0" smtClean="0">
                <a:latin typeface="Arial"/>
                <a:cs typeface="Arial"/>
              </a:rPr>
              <a:t>IPS specialists (sometimes called employment specialists or supported employment and education specialists) provide direct assistance with work and education/technical training.</a:t>
            </a:r>
            <a:endParaRPr lang="en-US" b="1" dirty="0">
              <a:latin typeface="Arial"/>
              <a:cs typeface="Arial"/>
            </a:endParaRPr>
          </a:p>
          <a:p>
            <a:pPr marL="0" indent="0">
              <a:buClr>
                <a:srgbClr val="9BBB59"/>
              </a:buClr>
              <a:buNone/>
            </a:pPr>
            <a:r>
              <a:rPr lang="en-US" b="1" dirty="0">
                <a:latin typeface="Arial"/>
                <a:cs typeface="Arial"/>
              </a:rPr>
              <a:t>		</a:t>
            </a:r>
          </a:p>
          <a:p>
            <a:pPr marL="0" indent="0">
              <a:buClr>
                <a:srgbClr val="9BBB59"/>
              </a:buClr>
              <a:buNone/>
            </a:pPr>
            <a:r>
              <a:rPr lang="en-US" b="1" dirty="0" smtClean="0">
                <a:latin typeface="Arial"/>
                <a:cs typeface="Arial"/>
              </a:rPr>
              <a:t>IPS specialists work closely with a team of practitioners who provide services for the same group of people.</a:t>
            </a:r>
            <a:r>
              <a:rPr lang="en-US" dirty="0">
                <a:latin typeface="Arial"/>
                <a:cs typeface="Arial"/>
              </a:rPr>
              <a:t>		</a:t>
            </a:r>
            <a:r>
              <a:rPr lang="en-US" b="1" dirty="0">
                <a:latin typeface="Arial"/>
                <a:cs typeface="Arial"/>
              </a:rPr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27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 Principles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Open to anyone who wants to work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Focus on competitive employment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Rapid job search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Targeted </a:t>
            </a:r>
            <a:r>
              <a:rPr lang="en-US" sz="4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job development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Client preferences guide decisions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Individualized long-term supports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Integrated with treatment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Benefits counseling included</a:t>
            </a:r>
          </a:p>
          <a:p>
            <a:pPr marL="0" indent="0">
              <a:buClr>
                <a:srgbClr val="9BBB59"/>
              </a:buClr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62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Open to Anyone Who Wants to Work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Eligibility is based on consumer choice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People are not excluded because of diagnosis, recent hospitalizations, criminal justice history, or work readiness criteria</a:t>
            </a: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9BBB59"/>
              </a:buClr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95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b="1" dirty="0">
                <a:latin typeface="Arial" pitchFamily="34" charset="0"/>
                <a:cs typeface="Arial" pitchFamily="34" charset="0"/>
              </a:rPr>
              <a:t>Focus on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Competitive Employment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IPS specialists help people find jobs that exist in the open labor market and pay the same as others in a similar position (at least minimum wage), including part-time and full-time jobs.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People are not steered into sheltered jobs (that are set aside for people with disabilities) but work in community settings with others who do not have disabilities.</a:t>
            </a: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9BBB59"/>
              </a:buClr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19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Rapid Job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earch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IPS specialists help people start looking for jobs within one month of starting the program.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Pre-employment assessment, training and counseling are not required and are kept to a minimum.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IPS specialists help people explore the world of work at a pace that is right for the individual.</a:t>
            </a: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9BBB59"/>
              </a:buClr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8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75" y="365125"/>
            <a:ext cx="11292289" cy="1325563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Originally studied and validated with people with serious mental illness, including people with co-occurring substance use disorders</a:t>
            </a:r>
          </a:p>
          <a:p>
            <a:endParaRPr lang="en-US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6560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Targeted Job Development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endParaRPr lang="en-US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Based on individuals’ interests, IPS specialists build relationships with employers to learn about the employers’ needs in order to identify qualified job candidates.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IPS specialists make multiple visits to the same employers to develop relationships and average six face-to-face contacts with hiring managers per week.</a:t>
            </a: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9BBB59"/>
              </a:buClr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01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860" y="365125"/>
            <a:ext cx="10791940" cy="1325563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Individual Preferences Guide Decisions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endParaRPr lang="en-US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job search is based on individual preferences, strengths, and work experiences, not on a pool of jobs that are readily available.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Job seekers indicate preferences for job type, work hours, and types of job supports.</a:t>
            </a: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9BBB59"/>
              </a:buClr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174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b="1" dirty="0">
                <a:latin typeface="Arial" pitchFamily="34" charset="0"/>
                <a:cs typeface="Arial" pitchFamily="34" charset="0"/>
              </a:rPr>
              <a:t>Individualized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Long-Term Supports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endParaRPr lang="en-US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IPS specialists provide support for as long as needed and desired, without arbitrary time limits.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Job supports are individualized based on the needs of the person and what will promote a positive work experience.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IPS specialists help people with job changes and career advancement, including additional schooling and training.</a:t>
            </a: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9BBB59"/>
              </a:buClr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48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IPS is Integrated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Treatment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endParaRPr lang="en-US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IPS specialists meet at least weekly with the team of providers who serve the same group of people, for example, care coordinators, therapists, medication providers, housing specialists.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team meets together regularly to review clients’ status and plans coordinated, recovery-oriented services.</a:t>
            </a: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9BBB59"/>
              </a:buClr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16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Personalized Benefits Counseling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endParaRPr lang="en-US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IPS specialists refer people for comprehensive, individualized benefits planning by a trained benefits specialist so they can make informed decisions about starting or changing jobs.</a:t>
            </a:r>
          </a:p>
          <a:p>
            <a:pPr marL="0" indent="0">
              <a:buClr>
                <a:srgbClr val="9BBB59"/>
              </a:buClr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61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Factors in Implementation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Build consensus</a:t>
            </a:r>
            <a:endParaRPr lang="en-US" sz="45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Maximize financing</a:t>
            </a:r>
            <a:endParaRPr lang="en-US" sz="45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Examine agency philosophy</a:t>
            </a:r>
            <a:endParaRPr lang="en-US" sz="45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 leadership</a:t>
            </a:r>
            <a:endParaRPr lang="en-US" sz="45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Key on organizational structure</a:t>
            </a:r>
            <a:endParaRPr lang="en-US" sz="45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 ongoing training/technical assistance</a:t>
            </a:r>
            <a:endParaRPr lang="en-US" sz="45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Make time commitment</a:t>
            </a:r>
            <a:endParaRPr lang="en-US" sz="45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Track process and outcomes</a:t>
            </a:r>
            <a:endParaRPr lang="en-US" sz="45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9BBB59"/>
              </a:buClr>
              <a:buNone/>
            </a:pP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54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Build Consensus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Develop a steering committee to oversee implementation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Include representatives from all stakeholder groups:</a:t>
            </a:r>
          </a:p>
          <a:p>
            <a:pPr marL="0" indent="0">
              <a:buNone/>
            </a:pPr>
            <a:r>
              <a:rPr lang="en-US" b="1" dirty="0">
                <a:latin typeface="Arial"/>
                <a:cs typeface="Arial"/>
              </a:rPr>
              <a:t>	</a:t>
            </a:r>
            <a:r>
              <a:rPr lang="en-US" b="1" dirty="0" smtClean="0">
                <a:latin typeface="Arial"/>
                <a:cs typeface="Arial"/>
              </a:rPr>
              <a:t>Local and state mental health and vocational rehabilitation 			leaders</a:t>
            </a:r>
          </a:p>
          <a:p>
            <a:pPr marL="0" indent="0">
              <a:buNone/>
            </a:pPr>
            <a:r>
              <a:rPr lang="en-US" b="1" dirty="0">
                <a:latin typeface="Arial"/>
                <a:cs typeface="Arial"/>
              </a:rPr>
              <a:t>	</a:t>
            </a:r>
            <a:r>
              <a:rPr lang="en-US" b="1" dirty="0" smtClean="0">
                <a:latin typeface="Arial"/>
                <a:cs typeface="Arial"/>
              </a:rPr>
              <a:t>Funders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	Providers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	Service recipients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	Family members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	Employers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	School counselors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Educate stakeholders about the practice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60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Maximize Funding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Determine how IPS services can be funded – Which funding sources pay for which parts of IPS?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Explore funding </a:t>
            </a:r>
            <a:r>
              <a:rPr lang="en-US" b="1" dirty="0">
                <a:latin typeface="Arial"/>
                <a:cs typeface="Arial"/>
              </a:rPr>
              <a:t>(in the US</a:t>
            </a:r>
            <a:r>
              <a:rPr lang="en-US" b="1" dirty="0" smtClean="0">
                <a:latin typeface="Arial"/>
                <a:cs typeface="Arial"/>
              </a:rPr>
              <a:t>) from Medicaid, state vocational </a:t>
            </a:r>
            <a:r>
              <a:rPr lang="en-US" b="1" dirty="0">
                <a:latin typeface="Arial"/>
                <a:cs typeface="Arial"/>
              </a:rPr>
              <a:t>r</a:t>
            </a:r>
            <a:r>
              <a:rPr lang="en-US" b="1" dirty="0" smtClean="0">
                <a:latin typeface="Arial"/>
                <a:cs typeface="Arial"/>
              </a:rPr>
              <a:t>ehabilitation funds, state mental health contracts and grants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Approximately $5,000 per person in the first year and typically accruing limited costs thereafter (</a:t>
            </a:r>
            <a:r>
              <a:rPr lang="en-US" b="1" dirty="0" err="1" smtClean="0">
                <a:latin typeface="Arial"/>
                <a:cs typeface="Arial"/>
              </a:rPr>
              <a:t>Salkever</a:t>
            </a:r>
            <a:r>
              <a:rPr lang="en-US" b="1" dirty="0" smtClean="0">
                <a:latin typeface="Arial"/>
                <a:cs typeface="Arial"/>
              </a:rPr>
              <a:t>, 2013).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Reallocate resources to IPS when feasible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26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Examine Agency Philosophy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Determine if service agency’s philosophy, mission statement, and service paradigm are consistent with a recovery-oriented IPS approach.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Are there competing programs such as day treatment and/or stepwise vocational services that may include sheltered work, work readiness assessments, volunteer work?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73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Leadership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Identify a committed agency IPS champion who has the authority to oversee and ensure implementation.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Leaders at all levels, including the agency director, visibly demonstrate support for IPS and consumers gaining </a:t>
            </a:r>
            <a:r>
              <a:rPr lang="en-US" b="1" dirty="0">
                <a:latin typeface="Arial"/>
                <a:cs typeface="Arial"/>
              </a:rPr>
              <a:t>competitive integrated employment</a:t>
            </a:r>
            <a:r>
              <a:rPr lang="en-US" b="1" dirty="0" smtClean="0">
                <a:latin typeface="Arial"/>
                <a:cs typeface="Arial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Leadership from state vocational </a:t>
            </a:r>
            <a:r>
              <a:rPr lang="en-US" b="1" dirty="0">
                <a:latin typeface="Arial"/>
                <a:cs typeface="Arial"/>
              </a:rPr>
              <a:t>r</a:t>
            </a:r>
            <a:r>
              <a:rPr lang="en-US" b="1" dirty="0" smtClean="0">
                <a:latin typeface="Arial"/>
                <a:cs typeface="Arial"/>
              </a:rPr>
              <a:t>ehabilitation reinforces commitment to IPS and collaboration with IPS services.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Critical role of IPS supervisor in program success.</a:t>
            </a:r>
            <a:endParaRPr lang="en-US" b="1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9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75" y="365125"/>
            <a:ext cx="11292289" cy="1325563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has been compared to traditional vocational rehabilitation approaches that typically include stepwise features such as prevocational assessment, sheltered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setting,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volunteer work.  In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randomized controlled trials,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showed a significant advantage for IPS.  </a:t>
            </a:r>
          </a:p>
          <a:p>
            <a:endParaRPr lang="en-US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05721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Organizational Structure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IPS specialists join one or two treatment teams, share office space, attend weekly treatment team meetings to discuss shared clients.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Mental health treatment team integrates IPS, benefits counseling, care management, medication management, and substance use treatment.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IPS supervisor provides weekly group outcomes-based supervision to IPS specialists.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476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Provide Ongoing Training/Technical Assistance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5625"/>
            <a:ext cx="10515600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Agency staff receive initial training on IPS and the roles of different practitioners (e.g., care managers, therapists, medication prescribers, housing specialists) in supporting people’s work efforts.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IPS trainer provides ongoing training and technical assistance to help the agency reach good IPS implementation.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IPS supervisor trains and mentors new staff on IPS services.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921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Make Time Commitment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Typically, 6-12 months to build agency interest to implement IPS, organize team structure, access stable funding, and develop staff skills and confidence to implement IPS.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886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Track Process and Outcomes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Track </a:t>
            </a:r>
            <a:r>
              <a:rPr lang="en-US" b="1" dirty="0">
                <a:latin typeface="Arial"/>
                <a:cs typeface="Arial"/>
              </a:rPr>
              <a:t>competitive integrated employment </a:t>
            </a:r>
            <a:r>
              <a:rPr lang="en-US" b="1" dirty="0" smtClean="0">
                <a:latin typeface="Arial"/>
                <a:cs typeface="Arial"/>
              </a:rPr>
              <a:t>outcomes on a monthly and quarterly basis.</a:t>
            </a:r>
            <a:endParaRPr lang="en-US" b="1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Set realistic incremental goals.  </a:t>
            </a:r>
            <a:endParaRPr lang="en-US" b="1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Baseline IPS fidelity review typically occurs 6-9 months after program start when people have obtained employment, and conducted every six months until reaching at least 100 on the 25-item IPS Fidelity Scale, and yearly thereafter.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95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People with serious mental illness do want to work and can work </a:t>
            </a:r>
            <a:r>
              <a:rPr lang="en-US" b="1" dirty="0">
                <a:latin typeface="Arial"/>
                <a:cs typeface="Arial"/>
              </a:rPr>
              <a:t>in </a:t>
            </a:r>
            <a:r>
              <a:rPr lang="en-US" b="1" dirty="0" smtClean="0">
                <a:latin typeface="Arial"/>
                <a:cs typeface="Arial"/>
              </a:rPr>
              <a:t>competitive </a:t>
            </a:r>
            <a:r>
              <a:rPr lang="en-US" b="1" dirty="0">
                <a:latin typeface="Arial"/>
                <a:cs typeface="Arial"/>
              </a:rPr>
              <a:t>integrated employment</a:t>
            </a:r>
            <a:r>
              <a:rPr lang="en-US" b="1" dirty="0" smtClean="0">
                <a:latin typeface="Arial"/>
                <a:cs typeface="Arial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IPS is a successful employment intervention for a wide variety of populations.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IPS is an evidence-based practice that includes program manuals and an IPS Fidelity Scale to serve as roadmaps for good program implementation.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Agency leaders organize services, maximize funding, provide training and supervision, monitor implementation and track outcomes to ensure high-quality IPS services.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512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www.IPSworks.org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 courses for practitioners, supervisors, VR counselors,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fidelity reviewers</a:t>
            </a:r>
            <a:endParaRPr lang="en-U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IPS Support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d Employment: A Practical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Guide (2013)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IPS Supported Employment for Youth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(2017)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25-item IPS Supported Employment Fidelity Scale</a:t>
            </a:r>
          </a:p>
        </p:txBody>
      </p:sp>
    </p:spTree>
    <p:extLst>
      <p:ext uri="{BB962C8B-B14F-4D97-AF65-F5344CB8AC3E}">
        <p14:creationId xmlns:p14="http://schemas.microsoft.com/office/powerpoint/2010/main" val="215736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304800"/>
            <a:ext cx="9525000" cy="1905000"/>
          </a:xfrm>
        </p:spPr>
        <p:txBody>
          <a:bodyPr/>
          <a:lstStyle/>
          <a:p>
            <a:r>
              <a:rPr lang="en-US" sz="4000" b="1" dirty="0">
                <a:latin typeface="Times New Roman" charset="0"/>
                <a:ea typeface="ＭＳ Ｐゴシック" charset="0"/>
                <a:cs typeface="ＭＳ Ｐゴシック" charset="0"/>
              </a:rPr>
              <a:t>Competitive Employment Rates in </a:t>
            </a:r>
            <a:r>
              <a:rPr lang="en-US" sz="40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28 </a:t>
            </a:r>
            <a:r>
              <a:rPr lang="en-US" sz="4000" b="1" dirty="0">
                <a:latin typeface="Times New Roman" charset="0"/>
                <a:ea typeface="ＭＳ Ｐゴシック" charset="0"/>
                <a:cs typeface="ＭＳ Ｐゴシック" charset="0"/>
              </a:rPr>
              <a:t>Randomized Controlled Trials of 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C9A0EC-8A66-1F47-9ED6-FB5D711DDF2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643165"/>
            <a:ext cx="12192000" cy="521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1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Overall Findings for 28 RCTs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27 of 28 studies showed a significant advantage for IPS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 competitive employment rate: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55% for IPS</a:t>
            </a:r>
          </a:p>
          <a:p>
            <a:pPr lvl="2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25% for controls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0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 is Effective in a Wide Variety of Target Populations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latin typeface="Arial"/>
              <a:ea typeface="ＭＳ Ｐゴシック" charset="0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ea typeface="ＭＳ Ｐゴシック" charset="0"/>
                <a:cs typeface="Arial"/>
              </a:rPr>
              <a:t>PTSD </a:t>
            </a:r>
            <a:r>
              <a:rPr lang="en-US" b="1" dirty="0">
                <a:latin typeface="Arial"/>
                <a:ea typeface="ＭＳ Ｐゴシック" charset="0"/>
                <a:cs typeface="Arial"/>
              </a:rPr>
              <a:t>diagnosis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Mental illness + substance 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Older adults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First episode of psychosis</a:t>
            </a:r>
          </a:p>
          <a:p>
            <a:pPr marL="0" indent="0">
              <a:buNone/>
              <a:defRPr/>
            </a:pPr>
            <a:endParaRPr lang="en-US" b="1" dirty="0" smtClean="0">
              <a:latin typeface="Arial"/>
              <a:ea typeface="ＭＳ Ｐゴシック" charset="0"/>
              <a:cs typeface="Arial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b="1" dirty="0">
              <a:latin typeface="Arial"/>
              <a:ea typeface="ＭＳ Ｐゴシック" charset="0"/>
              <a:cs typeface="Arial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b="1" dirty="0" smtClean="0">
              <a:latin typeface="Arial"/>
              <a:ea typeface="ＭＳ Ｐゴシック" charset="0"/>
              <a:cs typeface="Arial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"/>
                <a:ea typeface="ＭＳ Ｐゴシック" charset="0"/>
                <a:cs typeface="Arial"/>
              </a:rPr>
              <a:t>Homeless</a:t>
            </a:r>
            <a:endParaRPr lang="en-US" b="1" dirty="0">
              <a:latin typeface="Arial"/>
              <a:ea typeface="ＭＳ Ｐゴシック" charset="0"/>
              <a:cs typeface="Arial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Criminal justice history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"/>
                <a:ea typeface="ＭＳ Ｐゴシック" charset="0"/>
                <a:cs typeface="Arial"/>
              </a:rPr>
              <a:t>Disability beneficiaries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"/>
                <a:ea typeface="ＭＳ Ｐゴシック" charset="0"/>
                <a:cs typeface="Arial"/>
              </a:rPr>
              <a:t>Various racial and ethnic groups</a:t>
            </a:r>
            <a:endParaRPr lang="en-US" b="1" dirty="0">
              <a:latin typeface="Arial"/>
              <a:ea typeface="ＭＳ Ｐゴシック" charset="0"/>
              <a:cs typeface="Arial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b="1" dirty="0">
              <a:latin typeface="Arial"/>
              <a:ea typeface="ＭＳ Ｐゴシック" charset="0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0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39" y="365125"/>
            <a:ext cx="11512625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Areas of IPS Research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/>
              <a:t>Substance use disorders</a:t>
            </a:r>
          </a:p>
          <a:p>
            <a:r>
              <a:rPr lang="en-US" sz="3200" b="1" dirty="0"/>
              <a:t>Common mental disorders </a:t>
            </a:r>
          </a:p>
          <a:p>
            <a:r>
              <a:rPr lang="en-US" sz="3200" b="1" dirty="0"/>
              <a:t>Intellectual disabilities</a:t>
            </a:r>
          </a:p>
          <a:p>
            <a:r>
              <a:rPr lang="en-US" sz="3200" b="1" dirty="0"/>
              <a:t>Autism spectrum disorder</a:t>
            </a:r>
          </a:p>
          <a:p>
            <a:r>
              <a:rPr lang="en-US" sz="3200" b="1" dirty="0"/>
              <a:t>TANF – Temporary Aid to Needy Families</a:t>
            </a:r>
          </a:p>
          <a:p>
            <a:r>
              <a:rPr lang="en-US" sz="3200" b="1" dirty="0"/>
              <a:t>Spinal cord injury</a:t>
            </a:r>
          </a:p>
          <a:p>
            <a:r>
              <a:rPr lang="en-US" sz="3200" b="1" dirty="0"/>
              <a:t>Chronic pain</a:t>
            </a:r>
          </a:p>
          <a:p>
            <a:r>
              <a:rPr lang="en-US" sz="3200" b="1" dirty="0"/>
              <a:t>Refugees</a:t>
            </a:r>
          </a:p>
          <a:p>
            <a:r>
              <a:rPr lang="en-US" sz="3200" b="1" dirty="0"/>
              <a:t>Felony convictions leaving jail or prison</a:t>
            </a:r>
          </a:p>
          <a:p>
            <a:r>
              <a:rPr lang="en-US" sz="3200" b="1" dirty="0"/>
              <a:t>FQHC – federally qualified health centers</a:t>
            </a:r>
          </a:p>
          <a:p>
            <a:pPr marL="457200" lvl="1" indent="0">
              <a:buNone/>
            </a:pPr>
            <a:endParaRPr lang="en-US" sz="2800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9574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39" y="365125"/>
            <a:ext cx="11512625" cy="1325563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Focus on Employment and Careers?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Considered by many as an important part of recovery</a:t>
            </a:r>
            <a:endParaRPr lang="en-US" b="1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Most people with serious mental illness want to work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Employment is a typical role for adults in our society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Cost-effective alternative to day treatment</a:t>
            </a:r>
          </a:p>
        </p:txBody>
      </p:sp>
    </p:spTree>
    <p:extLst>
      <p:ext uri="{BB962C8B-B14F-4D97-AF65-F5344CB8AC3E}">
        <p14:creationId xmlns:p14="http://schemas.microsoft.com/office/powerpoint/2010/main" val="615235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75" y="365125"/>
            <a:ext cx="11292289" cy="1325563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Benefits of Steady Competitive Employment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Increased income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Improved self esteem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Improved social networks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Increased quality of life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Better control of symptoms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Reduced hospitalization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Reduced substance 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"/>
                <a:cs typeface="Arial"/>
              </a:rPr>
              <a:t>Reduced use of mental health services</a:t>
            </a:r>
            <a:endParaRPr lang="en-US" b="1" dirty="0">
              <a:latin typeface="Arial"/>
              <a:cs typeface="Arial"/>
            </a:endParaRPr>
          </a:p>
          <a:p>
            <a:endParaRPr lang="en-US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888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PS Colors">
      <a:dk1>
        <a:sysClr val="windowText" lastClr="000000"/>
      </a:dk1>
      <a:lt1>
        <a:sysClr val="window" lastClr="FFFFFF"/>
      </a:lt1>
      <a:dk2>
        <a:srgbClr val="255D8B"/>
      </a:dk2>
      <a:lt2>
        <a:srgbClr val="E7E6E6"/>
      </a:lt2>
      <a:accent1>
        <a:srgbClr val="550527"/>
      </a:accent1>
      <a:accent2>
        <a:srgbClr val="A51C30"/>
      </a:accent2>
      <a:accent3>
        <a:srgbClr val="C52233"/>
      </a:accent3>
      <a:accent4>
        <a:srgbClr val="EF7611"/>
      </a:accent4>
      <a:accent5>
        <a:srgbClr val="33AAF2"/>
      </a:accent5>
      <a:accent6>
        <a:srgbClr val="255D8B"/>
      </a:accent6>
      <a:hlink>
        <a:srgbClr val="1C476A"/>
      </a:hlink>
      <a:folHlink>
        <a:srgbClr val="0F97E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Scolors-template.potx" id="{D8A332C8-1068-4A98-893C-F807D1842DEA}" vid="{D64E0C7B-67D1-47EF-AFC4-D98BB5EBE8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IPScolors-template</Template>
  <TotalTime>1245</TotalTime>
  <Words>1740</Words>
  <Application>Microsoft Office PowerPoint</Application>
  <PresentationFormat>Widescreen</PresentationFormat>
  <Paragraphs>260</Paragraphs>
  <Slides>35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ＭＳ Ｐゴシック</vt:lpstr>
      <vt:lpstr>Arial</vt:lpstr>
      <vt:lpstr>Calibri</vt:lpstr>
      <vt:lpstr>Franklin Gothic Book</vt:lpstr>
      <vt:lpstr>Franklin Gothic Medium</vt:lpstr>
      <vt:lpstr>Helvetica</vt:lpstr>
      <vt:lpstr>Times New Roman</vt:lpstr>
      <vt:lpstr>Wingdings</vt:lpstr>
      <vt:lpstr>Office Theme</vt:lpstr>
      <vt:lpstr>Individual Placement and Support - IPS</vt:lpstr>
      <vt:lpstr>Research</vt:lpstr>
      <vt:lpstr>Research</vt:lpstr>
      <vt:lpstr>Competitive Employment Rates in 28 Randomized Controlled Trials of IPS</vt:lpstr>
      <vt:lpstr>Overall Findings for 28 RCTs</vt:lpstr>
      <vt:lpstr>IPS is Effective in a Wide Variety of Target Populations</vt:lpstr>
      <vt:lpstr>New Areas of IPS Research</vt:lpstr>
      <vt:lpstr>Why Focus on Employment and Careers?</vt:lpstr>
      <vt:lpstr>Benefits of Steady Competitive Employment</vt:lpstr>
      <vt:lpstr>Negative Effects of Unemployment in General Population</vt:lpstr>
      <vt:lpstr>What People Say</vt:lpstr>
      <vt:lpstr>What People Say</vt:lpstr>
      <vt:lpstr>What People Say</vt:lpstr>
      <vt:lpstr>A Strength-based Approach to Wellness and Recovery</vt:lpstr>
      <vt:lpstr>Who Provides IPS Services?</vt:lpstr>
      <vt:lpstr>IPS Principles</vt:lpstr>
      <vt:lpstr>Open to Anyone Who Wants to Work</vt:lpstr>
      <vt:lpstr>Focus on Competitive Employment</vt:lpstr>
      <vt:lpstr>Rapid Job Search</vt:lpstr>
      <vt:lpstr>Targeted Job Development</vt:lpstr>
      <vt:lpstr>Individual Preferences Guide Decisions</vt:lpstr>
      <vt:lpstr>Individualized Long-Term Supports</vt:lpstr>
      <vt:lpstr>IPS is Integrated with Treatment</vt:lpstr>
      <vt:lpstr>Personalized Benefits Counseling</vt:lpstr>
      <vt:lpstr>Key Factors in Implementation</vt:lpstr>
      <vt:lpstr>Build Consensus</vt:lpstr>
      <vt:lpstr>Maximize Funding</vt:lpstr>
      <vt:lpstr>Examine Agency Philosophy</vt:lpstr>
      <vt:lpstr>Identify Leadership</vt:lpstr>
      <vt:lpstr>Organizational Structure</vt:lpstr>
      <vt:lpstr>Provide Ongoing Training/Technical Assistance</vt:lpstr>
      <vt:lpstr>Make Time Commitment</vt:lpstr>
      <vt:lpstr>Track Process and Outcomes</vt:lpstr>
      <vt:lpstr>Summary</vt:lpstr>
      <vt:lpstr>Resources</vt:lpstr>
    </vt:vector>
  </TitlesOfParts>
  <Company>Westat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Forward Through Work: Using Evidence-based Supported Employment</dc:title>
  <dc:creator>Deborah Becker</dc:creator>
  <cp:lastModifiedBy>Deborah Becker</cp:lastModifiedBy>
  <cp:revision>81</cp:revision>
  <cp:lastPrinted>2017-09-12T13:04:55Z</cp:lastPrinted>
  <dcterms:created xsi:type="dcterms:W3CDTF">2017-09-11T17:25:32Z</dcterms:created>
  <dcterms:modified xsi:type="dcterms:W3CDTF">2021-07-27T14:29:06Z</dcterms:modified>
</cp:coreProperties>
</file>