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8" r:id="rId2"/>
    <p:sldId id="2385" r:id="rId3"/>
    <p:sldId id="2458" r:id="rId4"/>
    <p:sldId id="303" r:id="rId5"/>
    <p:sldId id="2494" r:id="rId6"/>
    <p:sldId id="2492" r:id="rId7"/>
    <p:sldId id="2493" r:id="rId8"/>
    <p:sldId id="2409" r:id="rId9"/>
    <p:sldId id="2315" r:id="rId10"/>
    <p:sldId id="2457" r:id="rId11"/>
    <p:sldId id="2343" r:id="rId12"/>
    <p:sldId id="264" r:id="rId13"/>
    <p:sldId id="265" r:id="rId14"/>
    <p:sldId id="266" r:id="rId15"/>
    <p:sldId id="267" r:id="rId16"/>
    <p:sldId id="2405" r:id="rId17"/>
    <p:sldId id="2398" r:id="rId18"/>
    <p:sldId id="2282" r:id="rId19"/>
    <p:sldId id="2369" r:id="rId20"/>
    <p:sldId id="2462" r:id="rId21"/>
    <p:sldId id="2477" r:id="rId22"/>
    <p:sldId id="2384" r:id="rId23"/>
    <p:sldId id="299" r:id="rId24"/>
    <p:sldId id="300" r:id="rId25"/>
    <p:sldId id="276" r:id="rId26"/>
    <p:sldId id="2507" r:id="rId27"/>
    <p:sldId id="2377" r:id="rId28"/>
    <p:sldId id="2478" r:id="rId29"/>
    <p:sldId id="2382" r:id="rId30"/>
    <p:sldId id="2383" r:id="rId31"/>
    <p:sldId id="2460" r:id="rId32"/>
    <p:sldId id="2461" r:id="rId33"/>
    <p:sldId id="2389" r:id="rId34"/>
    <p:sldId id="331" r:id="rId35"/>
    <p:sldId id="332" r:id="rId36"/>
    <p:sldId id="2359" r:id="rId37"/>
    <p:sldId id="2324" r:id="rId38"/>
    <p:sldId id="2466" r:id="rId39"/>
    <p:sldId id="2459" r:id="rId40"/>
    <p:sldId id="2406" r:id="rId41"/>
    <p:sldId id="2501" r:id="rId42"/>
    <p:sldId id="2390" r:id="rId43"/>
    <p:sldId id="2032" r:id="rId44"/>
    <p:sldId id="2499" r:id="rId45"/>
    <p:sldId id="2365" r:id="rId46"/>
    <p:sldId id="2351" r:id="rId47"/>
    <p:sldId id="2408" r:id="rId48"/>
    <p:sldId id="2333" r:id="rId49"/>
    <p:sldId id="2475" r:id="rId50"/>
    <p:sldId id="2465" r:id="rId51"/>
    <p:sldId id="2491" r:id="rId52"/>
    <p:sldId id="286" r:id="rId53"/>
    <p:sldId id="2368" r:id="rId54"/>
    <p:sldId id="2480" r:id="rId55"/>
    <p:sldId id="2395" r:id="rId56"/>
    <p:sldId id="2504" r:id="rId57"/>
    <p:sldId id="2510" r:id="rId58"/>
    <p:sldId id="2509" r:id="rId59"/>
    <p:sldId id="2508" r:id="rId60"/>
    <p:sldId id="2399" r:id="rId61"/>
    <p:sldId id="322" r:id="rId62"/>
    <p:sldId id="2503" r:id="rId63"/>
    <p:sldId id="321" r:id="rId64"/>
    <p:sldId id="292" r:id="rId65"/>
    <p:sldId id="293" r:id="rId66"/>
    <p:sldId id="2345" r:id="rId67"/>
    <p:sldId id="2450" r:id="rId68"/>
    <p:sldId id="2464" r:id="rId69"/>
    <p:sldId id="2452" r:id="rId70"/>
    <p:sldId id="333" r:id="rId71"/>
    <p:sldId id="317" r:id="rId72"/>
    <p:sldId id="2402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62" autoAdjust="0"/>
    <p:restoredTop sz="95915"/>
  </p:normalViewPr>
  <p:slideViewPr>
    <p:cSldViewPr snapToGrid="0">
      <p:cViewPr varScale="1">
        <p:scale>
          <a:sx n="98" d="100"/>
          <a:sy n="98" d="100"/>
        </p:scale>
        <p:origin x="224" y="544"/>
      </p:cViewPr>
      <p:guideLst/>
    </p:cSldViewPr>
  </p:slideViewPr>
  <p:outlineViewPr>
    <p:cViewPr>
      <p:scale>
        <a:sx n="33" d="100"/>
        <a:sy n="33" d="100"/>
      </p:scale>
      <p:origin x="0" y="-104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esktop/19%20baller%20mhts%209-19/mhts%20long%20term%209-9-19/Figur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esktop/haslett%20rural%20urb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ocuments/gary/studies/19%20studies/ips%20learning%20community/IPS%20quarterly%20reports%20--%20completion%20rates%2012-31-19/IPS%20growth%20from%202002%20to%202019%2012-5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425932746537"/>
          <c:y val="1.2427849260210995E-2"/>
          <c:w val="0.887013546619284"/>
          <c:h val="0.815749588100471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>
              <a:solidFill>
                <a:prstClr val="black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prstClr val="black"/>
              </a:solidFill>
              <a:ln w="9525">
                <a:solidFill>
                  <a:prstClr val="black"/>
                </a:solidFill>
              </a:ln>
              <a:effectLst/>
            </c:spPr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2421</c:v>
                </c:pt>
                <c:pt idx="1">
                  <c:v>2669</c:v>
                </c:pt>
                <c:pt idx="2">
                  <c:v>2805</c:v>
                </c:pt>
                <c:pt idx="3">
                  <c:v>3118</c:v>
                </c:pt>
                <c:pt idx="4">
                  <c:v>3368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7-1948-AD11-C9E71619158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prstClr val="black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prstClr val="white"/>
              </a:solidFill>
              <a:ln w="9525">
                <a:solidFill>
                  <a:prstClr val="black"/>
                </a:solidFill>
              </a:ln>
              <a:effectLst/>
            </c:spPr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0">
                  <c:v>1784</c:v>
                </c:pt>
                <c:pt idx="1">
                  <c:v>1700</c:v>
                </c:pt>
                <c:pt idx="2">
                  <c:v>1805</c:v>
                </c:pt>
                <c:pt idx="3">
                  <c:v>1917</c:v>
                </c:pt>
                <c:pt idx="4">
                  <c:v>2079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7-1948-AD11-C9E716191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834456"/>
        <c:axId val="737834848"/>
      </c:lineChart>
      <c:catAx>
        <c:axId val="737834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34848"/>
        <c:crosses val="autoZero"/>
        <c:auto val="1"/>
        <c:lblAlgn val="ctr"/>
        <c:lblOffset val="100"/>
        <c:noMultiLvlLbl val="0"/>
      </c:catAx>
      <c:valAx>
        <c:axId val="7378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400" baseline="0">
                    <a:latin typeface="Times New Roman" panose="02020603050405020304" pitchFamily="18" charset="0"/>
                  </a:rPr>
                  <a:t>U.S. Dollars</a:t>
                </a:r>
              </a:p>
            </c:rich>
          </c:tx>
          <c:layout>
            <c:manualLayout>
              <c:xMode val="edge"/>
              <c:yMode val="edge"/>
              <c:x val="0"/>
              <c:y val="0.35825487696521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3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Mean Employment Rate for IPS Programs in</a:t>
            </a:r>
            <a:r>
              <a:rPr lang="en-US" sz="1800" baseline="0" dirty="0">
                <a:latin typeface="Times New Roman" charset="0"/>
                <a:ea typeface="Times New Roman" charset="0"/>
                <a:cs typeface="Times New Roman" charset="0"/>
              </a:rPr>
              <a:t> Different Sized Communities (Haslett, 2011)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6003974037188E-2"/>
          <c:y val="0.18425232824820123"/>
          <c:w val="0.86911017987225214"/>
          <c:h val="0.65519061248942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Mean Employment Rate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Sheet1!$E$6:$E$8</c:f>
              <c:strCache>
                <c:ptCount val="3"/>
                <c:pt idx="0">
                  <c:v>Metropolitan  (N=66)</c:v>
                </c:pt>
                <c:pt idx="1">
                  <c:v>Micropolitan (10,000-50,000) (N=14)</c:v>
                </c:pt>
                <c:pt idx="2">
                  <c:v>Small Town (N=7)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0.43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AA44-A4BA-43E05900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2337200"/>
        <c:axId val="-2104362688"/>
      </c:barChart>
      <c:catAx>
        <c:axId val="-2142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4362688"/>
        <c:crossesAt val="0"/>
        <c:auto val="1"/>
        <c:lblAlgn val="ctr"/>
        <c:lblOffset val="100"/>
        <c:noMultiLvlLbl val="0"/>
      </c:catAx>
      <c:valAx>
        <c:axId val="-2104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423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dirty="0"/>
              <a:t>Number of IPS Teams</a:t>
            </a:r>
          </a:p>
        </c:rich>
      </c:tx>
      <c:layout>
        <c:manualLayout>
          <c:xMode val="edge"/>
          <c:yMode val="edge"/>
          <c:x val="0.380171306809442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33790372731445E-2"/>
          <c:y val="8.8260942405326073E-2"/>
          <c:w val="0.9230662096272686"/>
          <c:h val="0.77292300072111708"/>
        </c:manualLayout>
      </c:layout>
      <c:lineChart>
        <c:grouping val="standard"/>
        <c:varyColors val="0"/>
        <c:ser>
          <c:idx val="0"/>
          <c:order val="0"/>
          <c:tx>
            <c:strRef>
              <c:f>'growth over time'!$B$1</c:f>
              <c:strCache>
                <c:ptCount val="1"/>
                <c:pt idx="0">
                  <c:v>Number of IPS Teams</c:v>
                </c:pt>
              </c:strCache>
            </c:strRef>
          </c:tx>
          <c:spPr>
            <a:ln w="34925" cap="rnd">
              <a:solidFill>
                <a:prstClr val="black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prstClr val="black"/>
              </a:solidFill>
              <a:ln w="9525">
                <a:solidFill>
                  <a:prstClr val="black"/>
                </a:solidFill>
              </a:ln>
              <a:effectLst/>
            </c:spPr>
          </c:marker>
          <c:cat>
            <c:numRef>
              <c:f>'growth over time'!$A$2:$A$19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'growth over time'!$B$2:$B$19</c:f>
              <c:numCache>
                <c:formatCode>General</c:formatCode>
                <c:ptCount val="18"/>
                <c:pt idx="0">
                  <c:v>11</c:v>
                </c:pt>
                <c:pt idx="1">
                  <c:v>26</c:v>
                </c:pt>
                <c:pt idx="2">
                  <c:v>40</c:v>
                </c:pt>
                <c:pt idx="3">
                  <c:v>47</c:v>
                </c:pt>
                <c:pt idx="4">
                  <c:v>72</c:v>
                </c:pt>
                <c:pt idx="5">
                  <c:v>74</c:v>
                </c:pt>
                <c:pt idx="6">
                  <c:v>99</c:v>
                </c:pt>
                <c:pt idx="7">
                  <c:v>108</c:v>
                </c:pt>
                <c:pt idx="8">
                  <c:v>129</c:v>
                </c:pt>
                <c:pt idx="9">
                  <c:v>131</c:v>
                </c:pt>
                <c:pt idx="10">
                  <c:v>137</c:v>
                </c:pt>
                <c:pt idx="11">
                  <c:v>138</c:v>
                </c:pt>
                <c:pt idx="12">
                  <c:v>161</c:v>
                </c:pt>
                <c:pt idx="13">
                  <c:v>248</c:v>
                </c:pt>
                <c:pt idx="14">
                  <c:v>254</c:v>
                </c:pt>
                <c:pt idx="15">
                  <c:v>306</c:v>
                </c:pt>
                <c:pt idx="16">
                  <c:v>310</c:v>
                </c:pt>
                <c:pt idx="17">
                  <c:v>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D-774B-BFCE-30543EF17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5453823"/>
        <c:axId val="1735480095"/>
      </c:lineChart>
      <c:catAx>
        <c:axId val="173545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5480095"/>
        <c:crosses val="autoZero"/>
        <c:auto val="1"/>
        <c:lblAlgn val="ctr"/>
        <c:lblOffset val="100"/>
        <c:noMultiLvlLbl val="0"/>
      </c:catAx>
      <c:valAx>
        <c:axId val="173548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545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3547-7D37-0D4F-B1AC-8D913EA8857B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C0F-F1B1-0144-BC32-3312035C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2C3-EA35-7F4E-8D97-720386F7141F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7C88-7316-124C-B3C5-252BA74E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8758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12317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studies comparing standard IPS services to adapted IPS (such as IPS-Lite) or enhanced IPS (such as IPS + cognitive remediation)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excluded “enhanced IPS” in three-group designs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7C88-7316-124C-B3C5-252BA74EED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84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6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99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3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2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9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49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6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2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90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C10AC-6804-4420-81E7-A8E1421417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02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C10AC-6804-4420-81E7-A8E1421417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2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12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628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59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6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9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4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(Bond et al., 2012; Frederick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VanderWeele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2019; Kinoshita et al., 2013; Marshall et al., 2014; Metcalfe et al., 2018;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2016)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2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682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97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08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296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242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89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35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246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59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6015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73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5974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82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6646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189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18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49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218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590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7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9778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538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501"/>
            <a:ext cx="5486400" cy="4102497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22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177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7582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9356470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35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268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22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71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453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8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	</a:t>
            </a:r>
          </a:p>
        </p:txBody>
      </p:sp>
      <p:sp>
        <p:nvSpPr>
          <p:cNvPr id="18435" name="Placeholder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93047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5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4/1/21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4/1/21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4/1/21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4/1/21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4/1/21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4/1/21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4/1/21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32228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4/1/21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2.xlsx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5.xlsx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rybond@westa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0949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5144544"/>
            <a:ext cx="9144000" cy="4495800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n-US" dirty="0"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Updated 4-1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-21</a:t>
            </a:r>
            <a:r>
              <a:rPr lang="en-US" dirty="0"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by Gary Bond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" y="1986455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Evidence for the Effectiveness of </a:t>
            </a:r>
            <a:br>
              <a:rPr lang="en-US" sz="6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Individual Placement and Support Model of Supported Employment</a:t>
            </a:r>
            <a:endParaRPr lang="en-US" sz="5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16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Placement and Support (IPS)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2ED4FDE-1874-C44C-8F18-6B53E2F26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2" y="3120918"/>
            <a:ext cx="4339042" cy="3028422"/>
          </a:xfrm>
          <a:prstGeom prst="rect">
            <a:avLst/>
          </a:prstGeom>
        </p:spPr>
      </p:pic>
      <p:pic>
        <p:nvPicPr>
          <p:cNvPr id="5" name="Picture 4" descr="A person who is smiling and looking at the camera&#10;&#10;Description automatically generated">
            <a:extLst>
              <a:ext uri="{FF2B5EF4-FFF2-40B4-BE49-F238E27FC236}">
                <a16:creationId xmlns:a16="http://schemas.microsoft.com/office/drawing/2014/main" id="{E0F9B003-F30C-7C48-8C33-27415314F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32" y="3163834"/>
            <a:ext cx="4292600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3CAE3-FF6D-E741-93CF-1597B8A5FFC8}"/>
              </a:ext>
            </a:extLst>
          </p:cNvPr>
          <p:cNvSpPr txBox="1"/>
          <p:nvPr/>
        </p:nvSpPr>
        <p:spPr>
          <a:xfrm>
            <a:off x="960652" y="1797479"/>
            <a:ext cx="1109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Supported Employment Model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Deborah Becker and Robert Drake</a:t>
            </a:r>
          </a:p>
        </p:txBody>
      </p:sp>
    </p:spTree>
    <p:extLst>
      <p:ext uri="{BB962C8B-B14F-4D97-AF65-F5344CB8AC3E}">
        <p14:creationId xmlns:p14="http://schemas.microsoft.com/office/powerpoint/2010/main" val="193287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1742"/>
            <a:ext cx="12191999" cy="14557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Times New Roman"/>
              </a:rPr>
              <a:t>Four Trends in IPS Research </a:t>
            </a:r>
            <a:br>
              <a:rPr lang="en-US" sz="5400" b="1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endParaRPr lang="en-US" sz="4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7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764" y="1576788"/>
            <a:ext cx="8686800" cy="4419600"/>
          </a:xfrm>
        </p:spPr>
        <p:txBody>
          <a:bodyPr>
            <a:normAutofit fontScale="92500"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Expanding the evidence base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Assessing IPS effectiveness in target subgroups of people with mental illness 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Extending IPS to new populations beyond people with severe mental illness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Developing strategies to disseminate, implement, sustain, and expand IPS </a:t>
            </a:r>
          </a:p>
          <a:p>
            <a:pPr marL="342900" indent="-342900"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787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78" y="419100"/>
            <a:ext cx="11290300" cy="16002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/>
                <a:cs typeface="Times New Roman"/>
              </a:rPr>
              <a:t>Trend 1:  </a:t>
            </a:r>
            <a:r>
              <a:rPr lang="en-US" sz="6000" dirty="0">
                <a:latin typeface="Times New Roman"/>
                <a:cs typeface="Times New Roman"/>
              </a:rPr>
              <a:t>Expanding the Evidence Base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6429" y="2137719"/>
            <a:ext cx="10724782" cy="53189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Number of studies showing IPS effectiveness continues to grow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Long-term outcomes are more positive than previously known</a:t>
            </a:r>
          </a:p>
          <a:p>
            <a:r>
              <a:rPr lang="en-US" sz="4000" dirty="0">
                <a:latin typeface="Times New Roman"/>
                <a:cs typeface="Times New Roman"/>
              </a:rPr>
              <a:t>IPS cost studies are exploring its cost-effectiveness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1"/>
            <a:ext cx="11190515" cy="1770742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Day Treatment Conversions to IPS:  Common Study Design in 4 Studies</a:t>
            </a:r>
            <a:endParaRPr lang="en-US" sz="48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7555" name="Rectangle 3"/>
          <p:cNvSpPr>
            <a:spLocks noGrp="1" noChangeArrowheads="1"/>
          </p:cNvSpPr>
          <p:nvPr>
            <p:ph idx="1"/>
          </p:nvPr>
        </p:nvSpPr>
        <p:spPr>
          <a:xfrm>
            <a:off x="1166648" y="2112579"/>
            <a:ext cx="10198038" cy="4319752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Discontinued day treatment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Reassigned day treatment staff to new positions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Implemented new IPS program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Compared to day treatment sites not converting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Sources: Drake and Becker   </a:t>
            </a: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8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944" y="0"/>
            <a:ext cx="11616684" cy="17126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Day Treatment Conversion Studies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Comparing 6 Sites Converting to IPS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to 4 Control Sites (Not Converting)  </a:t>
            </a:r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53779655"/>
              </p:ext>
            </p:extLst>
          </p:nvPr>
        </p:nvGraphicFramePr>
        <p:xfrm>
          <a:off x="2007412" y="1712686"/>
          <a:ext cx="8249748" cy="45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" name="Worksheet" r:id="rId4" imgW="21856700" imgH="12065000" progId="Excel.Sheet.8">
                  <p:embed/>
                </p:oleObj>
              </mc:Choice>
              <mc:Fallback>
                <p:oleObj name="Worksheet" r:id="rId4" imgW="21856700" imgH="120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12" y="1712686"/>
                        <a:ext cx="8249748" cy="455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6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38672"/>
            <a:ext cx="7772400" cy="1219200"/>
          </a:xfrm>
        </p:spPr>
        <p:txBody>
          <a:bodyPr vert="horz" lIns="90488" tIns="45720" rIns="90488" bIns="45720" rtlCol="0" anchor="ctr">
            <a:noAutofit/>
          </a:bodyPr>
          <a:lstStyle/>
          <a:p>
            <a:pPr algn="ctr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Similar Results in All </a:t>
            </a:r>
            <a:b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Day Treatment Conversions</a:t>
            </a:r>
            <a:endParaRPr lang="en-US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8610600" cy="4114800"/>
          </a:xfrm>
        </p:spPr>
        <p:txBody>
          <a:bodyPr vert="horz" lIns="90488" tIns="45720" rIns="90488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Large increase in employment rates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No negative outcomes (e.g., relapses)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Clients, families, staff liked change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Most former day treatment clients spent more time in community, even those not working 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Resulted in cost savings</a:t>
            </a: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3299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BD99-D890-2248-AC9C-210B664A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066"/>
            <a:ext cx="12192000" cy="1093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Trials of IPS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DC51-8CEE-8347-AC9C-423D234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02" y="2322758"/>
            <a:ext cx="11469813" cy="4759325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trials (RCTs) are the gold standard in medicine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following review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examined: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RCTs of IPS for people with serious mental illness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studies if they assessed IPS fidelity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1E4A3-77A0-F046-8126-DBBC81A2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8860" y="356680"/>
            <a:ext cx="3242553" cy="3981855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38" y="161450"/>
            <a:ext cx="3597395" cy="569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Study Characteristics of 28 RCTs (Including 7 Multisite Studies) of IPS for People with Serious Mental Illness</a:t>
            </a:r>
            <a:endParaRPr lang="en-US" sz="40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23DEFB4-51F1-304E-871F-16ABAD938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67128"/>
              </p:ext>
            </p:extLst>
          </p:nvPr>
        </p:nvGraphicFramePr>
        <p:xfrm>
          <a:off x="3698834" y="161450"/>
          <a:ext cx="7336541" cy="656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1" name="Worksheet" r:id="rId4" imgW="10071100" imgH="9004300" progId="Excel.Sheet.12">
                  <p:embed/>
                </p:oleObj>
              </mc:Choice>
              <mc:Fallback>
                <p:oleObj name="Worksheet" r:id="rId4" imgW="10071100" imgH="900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8834" y="161450"/>
                        <a:ext cx="7336541" cy="656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1286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25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Summary Statistics for RCTs of IPS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008368" y="1767498"/>
            <a:ext cx="10525991" cy="4904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12 US RCTs and 16 RCTs in 12 other countries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17/28 studies had at least 18-month follow-up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Total enrollment = 6,468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Most studies recruited participants from community mental health agencies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the control group received services as usual (sometimes best practices)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76" y="-135629"/>
            <a:ext cx="11261024" cy="17787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28 </a:t>
            </a:r>
            <a:b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Randomized Controlled Trials of 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9A0EC-8A66-1F47-9ED6-FB5D711DDF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3165"/>
            <a:ext cx="12192000" cy="52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3715" y="1850572"/>
            <a:ext cx="10737700" cy="5007428"/>
          </a:xfrm>
        </p:spPr>
        <p:txBody>
          <a:bodyPr vert="horz" lIns="90488" tIns="45720" rIns="90488" bIns="45720" rtlCol="0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“Employment is a critical mental health intervention.”</a:t>
            </a:r>
          </a:p>
          <a:p>
            <a:pPr marL="0" indent="0" algn="ctr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Drake and Wallach (2020)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3103"/>
            <a:ext cx="8610600" cy="11521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Overall Findings for 28 RCTs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403860" y="1773786"/>
            <a:ext cx="11788140" cy="49476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rate:</a:t>
            </a:r>
          </a:p>
          <a:p>
            <a:pPr marL="2286000" lvl="3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55% for IPS</a:t>
            </a:r>
          </a:p>
          <a:p>
            <a:pPr marL="2286000" lvl="3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25% for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27 of 28 studies found a significant advantage for IPS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Exception:  Zhang (2017) from mainland China</a:t>
            </a:r>
          </a:p>
          <a:p>
            <a:pPr lvl="1">
              <a:defRPr/>
            </a:pP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Employment rate:  IPS (50%) vs control (33%)</a:t>
            </a:r>
          </a:p>
          <a:p>
            <a:pPr lvl="1">
              <a:defRPr/>
            </a:pP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Job tenure: IPS (25 weeks) vs. control (10 weeks)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553" y="758190"/>
            <a:ext cx="12344400" cy="8451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Typically Has Better Monthly Employment Rates Example:  Mental Health Treatment Study (MHTS)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592FF-78B7-9743-9C2D-5C218726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" y="1305828"/>
            <a:ext cx="11218640" cy="56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765"/>
            <a:ext cx="12192000" cy="15800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Compared to usual services, IPS has superior employment outcomes on numerous criteria</a:t>
            </a:r>
            <a:endParaRPr lang="en-US" sz="4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501832" y="2059369"/>
            <a:ext cx="11690168" cy="51414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33% fewer days to first job 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Four times as many weeks worked during follow-up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Triple the earnings from employment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Triple the number working 20 hours/week or more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Greater job satisfaction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(Bond, et al., 2020)</a:t>
            </a: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6932"/>
            <a:ext cx="12192000" cy="146473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18-Month Competitive Employment  Outcomes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4 Controlled Trials of IPS (Bond et al., 2012)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" y="1915006"/>
          <a:ext cx="12011420" cy="366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3" name="Worksheet" r:id="rId4" imgW="3911456" imgH="1193756" progId="Excel.Sheet.8">
                  <p:embed/>
                </p:oleObj>
              </mc:Choice>
              <mc:Fallback>
                <p:oleObj name="Worksheet" r:id="rId4" imgW="3911456" imgH="1193756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915006"/>
                        <a:ext cx="12011420" cy="3665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17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8857" y="197703"/>
            <a:ext cx="1197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Mean Job Tenure in Two IPS Studies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457" y="5257802"/>
            <a:ext cx="115098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Job tenure for IPS was triple that for usual services in Hoffmann study.</a:t>
            </a:r>
            <a:endParaRPr lang="en-US" sz="5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11083"/>
              </p:ext>
            </p:extLst>
          </p:nvPr>
        </p:nvGraphicFramePr>
        <p:xfrm>
          <a:off x="1114440" y="1211660"/>
          <a:ext cx="9963120" cy="402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7" name="Worksheet" r:id="rId4" imgW="3987800" imgH="1612900" progId="Excel.Sheet.8">
                  <p:embed/>
                </p:oleObj>
              </mc:Choice>
              <mc:Fallback>
                <p:oleObj name="Worksheet" r:id="rId4" imgW="3987800" imgH="161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4440" y="1211660"/>
                        <a:ext cx="9963120" cy="40296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48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677" y="240077"/>
            <a:ext cx="11529951" cy="2296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IPS Clients Maintained Steady Employment Over the Long Term in 3 Studies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Follow-up periods:  Hoffmann (2014): 5 years; 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Salyers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 (2004): 10 years; Becker (2007) 8-12 years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1517946"/>
            <a:ext cx="7768440" cy="35605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79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4096" y="181277"/>
            <a:ext cx="12714515" cy="22498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Long</a:t>
            </a:r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-Term Outcomes </a:t>
            </a:r>
            <a:r>
              <a:rPr lang="en-US" sz="5300">
                <a:latin typeface="Times New Roman" charset="0"/>
                <a:ea typeface="Times New Roman" charset="0"/>
                <a:cs typeface="Times New Roman" charset="0"/>
              </a:rPr>
              <a:t>for Clients </a:t>
            </a:r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with Severe (46%) and Moderate (54%) Mental Illness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EA826-ED80-904E-9A6A-F19048368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18" y="1670487"/>
            <a:ext cx="8638410" cy="52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44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7703" y="1685544"/>
            <a:ext cx="11283141" cy="4761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SSDI beneficiaries randomly assigned to IPS or control in 23 sites 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numbers were used link participant records to Social Security administrative data for 5 calendar years after the study ended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participant follow-up varied from 7 to 9 years after study enrollment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071" y="106123"/>
            <a:ext cx="11838773" cy="1219199"/>
          </a:xfrm>
        </p:spPr>
        <p:txBody>
          <a:bodyPr>
            <a:normAutofit/>
          </a:bodyPr>
          <a:lstStyle/>
          <a:p>
            <a:pPr algn="ctr"/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MHTS Long-Term Follow-up Study</a:t>
            </a:r>
          </a:p>
        </p:txBody>
      </p:sp>
    </p:spTree>
    <p:extLst>
      <p:ext uri="{BB962C8B-B14F-4D97-AF65-F5344CB8AC3E}">
        <p14:creationId xmlns:p14="http://schemas.microsoft.com/office/powerpoint/2010/main" val="12575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985" y="2279025"/>
            <a:ext cx="4622272" cy="466194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RCT comparing Treatment (IPS) to Control (no services)</a:t>
            </a:r>
            <a:b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 annual earnings during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5-year follow-up after end of 2-year study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6066972"/>
            <a:ext cx="2438400" cy="791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5050513" y="1726709"/>
          <a:ext cx="7509918" cy="521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7F97085-AB5D-6748-A4E5-6276E4BD1B10}"/>
              </a:ext>
            </a:extLst>
          </p:cNvPr>
          <p:cNvSpPr txBox="1">
            <a:spLocks noChangeArrowheads="1"/>
          </p:cNvSpPr>
          <p:nvPr/>
        </p:nvSpPr>
        <p:spPr>
          <a:xfrm>
            <a:off x="-99086" y="-182171"/>
            <a:ext cx="12291086" cy="205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8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Long-Term Outcomes from Mental Health Treatment Study for 2,055 Disability Beneficiaries (SSDI)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(Baller et al</a:t>
            </a:r>
            <a:r>
              <a:rPr lang="en-US" sz="61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., 2020)</a:t>
            </a: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089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2109" y="-154610"/>
            <a:ext cx="10675631" cy="1540065"/>
          </a:xfrm>
        </p:spPr>
        <p:txBody>
          <a:bodyPr>
            <a:normAutofit fontScale="90000"/>
          </a:bodyPr>
          <a:lstStyle/>
          <a:p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MHTS Long-Term  Findings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42109" y="1997115"/>
            <a:ext cx="10675631" cy="4554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findings favoring treatment group over control group for both employment rate and earnings</a:t>
            </a:r>
          </a:p>
          <a:p>
            <a:pPr>
              <a:lnSpc>
                <a:spcPct val="100000"/>
              </a:lnSpc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earnings for treatment group increased from $2421 to $3368 over 5-year follow-up, while mean earnings for controls remained flat, significantly increasing gap between two groups over time</a:t>
            </a:r>
          </a:p>
        </p:txBody>
      </p:sp>
    </p:spTree>
    <p:extLst>
      <p:ext uri="{BB962C8B-B14F-4D97-AF65-F5344CB8AC3E}">
        <p14:creationId xmlns:p14="http://schemas.microsoft.com/office/powerpoint/2010/main" val="37898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  <a:t>Why Focus on Work for People with Serious Mental Illness?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14047"/>
            <a:ext cx="10962035" cy="500742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Most people with mental illness want to work!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Most see work as a key part of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Being productive = Basic human need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 most societies, typical adult role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Working can be a way out of poverty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Working may prevent entry into disability system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Working contributes to better health and well-being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5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IPS Has Been Successful </a:t>
            </a:r>
            <a:br>
              <a:rPr lang="en-US" sz="6000" dirty="0">
                <a:latin typeface="Times New Roman"/>
                <a:ea typeface="ＭＳ Ｐゴシック" charset="0"/>
                <a:cs typeface="Times New Roman"/>
              </a:rPr>
            </a:b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in Diverse Locations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70615" y="1930472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is effective in both urban and rural communities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is more effective than standard services across four continents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84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625" y="1042894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Barriers to Implementing IPS </a:t>
            </a:r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in Rural Areas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488" y="1796604"/>
            <a:ext cx="5325732" cy="472010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Rural areas require traveling long distances for face-face services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Many rural regions are poor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3600" dirty="0">
                <a:latin typeface="Times New Roman" charset="0"/>
              </a:rPr>
              <a:t>Ru</a:t>
            </a:r>
            <a:r>
              <a:rPr lang="en-US" altLang="en-US" sz="4000" dirty="0">
                <a:latin typeface="Times New Roman" charset="0"/>
              </a:rPr>
              <a:t>ral regions have health care professional shortages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ABE60-26D4-844E-899F-BB1BEDF5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20" y="1796604"/>
            <a:ext cx="6128355" cy="43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3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1534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IPS Implementation Barriers and Strategies</a:t>
            </a:r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in Rural Communities: Qualitative Study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487" y="1946030"/>
            <a:ext cx="11507591" cy="4911969"/>
          </a:xfrm>
        </p:spPr>
        <p:txBody>
          <a:bodyPr>
            <a:norm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distances, lack of public transportation and poor internet connectivity require creative strategies to job development and travel</a:t>
            </a:r>
          </a:p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jobs and closeness of business ownership affect job development and follow-along supports</a:t>
            </a:r>
          </a:p>
          <a:p>
            <a:pPr>
              <a:spcAft>
                <a:spcPts val="1200"/>
              </a:spcAft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culture requires local knowledge and familiarity</a:t>
            </a:r>
          </a:p>
          <a:p>
            <a:pPr marL="0" indent="0" algn="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Abdulmunem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8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193257"/>
            <a:ext cx="10972800" cy="12470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IPS Fidelity and Employment Rates Similar in Urban and Rural Communities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990663"/>
              </p:ext>
            </p:extLst>
          </p:nvPr>
        </p:nvGraphicFramePr>
        <p:xfrm>
          <a:off x="6594819" y="1744032"/>
          <a:ext cx="5343181" cy="46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64AD8F5-539D-A143-A8FF-A33158B6A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91083"/>
              </p:ext>
            </p:extLst>
          </p:nvPr>
        </p:nvGraphicFramePr>
        <p:xfrm>
          <a:off x="76200" y="1729266"/>
          <a:ext cx="5683250" cy="43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1" name="Worksheet" r:id="rId5" imgW="4102100" imgH="3175000" progId="Excel.Sheet.12">
                  <p:embed/>
                </p:oleObj>
              </mc:Choice>
              <mc:Fallback>
                <p:oleObj name="Worksheet" r:id="rId5" imgW="4102100" imgH="31750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64AD8F5-539D-A143-A8FF-A33158B6A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1729266"/>
                        <a:ext cx="5683250" cy="43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14801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1000"/>
            <a:ext cx="8458200" cy="75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15" y="0"/>
            <a:ext cx="101564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D9760-C634-9541-9990-1D1AAC75CE6E}"/>
              </a:ext>
            </a:extLst>
          </p:cNvPr>
          <p:cNvSpPr txBox="1"/>
          <p:nvPr/>
        </p:nvSpPr>
        <p:spPr>
          <a:xfrm>
            <a:off x="7763699" y="5767368"/>
            <a:ext cx="3101524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(Drake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456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Factors Associated with Lower Employment Rates for IPS in Europe 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34713" y="1281112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Labor laws and unions protect workers from being terminated, but make it harder for unskilled people to gain work (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Brinchmann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et al</a:t>
            </a:r>
            <a:r>
              <a:rPr lang="en-US" sz="4000">
                <a:latin typeface="Times New Roman"/>
                <a:ea typeface="ＭＳ Ｐゴシック" charset="0"/>
                <a:cs typeface="Times New Roman"/>
              </a:rPr>
              <a:t>., 2020)</a:t>
            </a: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“Disability trap”:  Disability policies may discourage return to work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(Burns et al., 2007; Metcalfe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270" y="123559"/>
            <a:ext cx="12162704" cy="14685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Systematic Reviews of  IPS </a:t>
            </a:r>
            <a:b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for People with Serious Mental Illness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63" name="Rectangle 3"/>
          <p:cNvSpPr>
            <a:spLocks noGrp="1" noChangeArrowheads="1"/>
          </p:cNvSpPr>
          <p:nvPr>
            <p:ph idx="1"/>
          </p:nvPr>
        </p:nvSpPr>
        <p:spPr>
          <a:xfrm>
            <a:off x="300966" y="1592067"/>
            <a:ext cx="11598934" cy="49484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Many systematic reviews of IPS literature</a:t>
            </a:r>
          </a:p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Usually limited to randomized controlled trials (RCTs) and focused </a:t>
            </a: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mainly on competitive employment rate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conclude: IPS effective in increasing employment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 et al., 2012;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Brinchmann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2020; Frederick &amp;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VanderWeele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2019; Kinoshita et al., 2013; Marshall et al., 2014; Metcalfe et al., 2018;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Modini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2016;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Suijkerbuijk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2017)</a:t>
            </a: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3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631"/>
            <a:ext cx="12192000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Cost-Effectiveness of IPS: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Areas of Impact Compared to Controls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509" y="1856509"/>
            <a:ext cx="11543225" cy="500149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Sometimes reduced psychiatric hospital use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short term, similar or more outpatient treatment 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long term, reduced outpatient treatment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Not yet rigorously studied: IPS impact on general health care, SSI/SSDI, and criminal justice system</a:t>
            </a:r>
          </a:p>
          <a:p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marL="0" lvl="0" indent="0">
              <a:buNone/>
            </a:pPr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017"/>
            <a:ext cx="12192000" cy="13045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Studies of Costs and Cost-Effectiveness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807A41-EEA3-2E43-BC1B-7A1165EE7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345" y="1758476"/>
          <a:ext cx="11931309" cy="44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8" name="Worksheet" r:id="rId3" imgW="6565900" imgH="2451100" progId="Excel.Sheet.12">
                  <p:embed/>
                </p:oleObj>
              </mc:Choice>
              <mc:Fallback>
                <p:oleObj name="Worksheet" r:id="rId3" imgW="6565900" imgH="24511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B807A41-EEA3-2E43-BC1B-7A1165EE7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345" y="1758476"/>
                        <a:ext cx="11931309" cy="4454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49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IPS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50572"/>
            <a:ext cx="10904643" cy="480397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RCTs, IPS and control groups do not differ in mental health, quality of life, or most other nonvocational outcomes 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3600" dirty="0" err="1">
                <a:latin typeface="Times New Roman"/>
                <a:ea typeface="ＭＳ Ｐゴシック" charset="0"/>
                <a:cs typeface="Times New Roman"/>
              </a:rPr>
              <a:t>Kukla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 &amp; Bond, 2013)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A few exceptions:  IPS&gt;controls: 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improved interpersonal relationships (Mueller, 2019)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Improved mental health and well-being (Drake, 2013) 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4890"/>
            <a:ext cx="11734800" cy="1133859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Positive 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23555" y="1868983"/>
            <a:ext cx="11533509" cy="4578807"/>
          </a:xfrm>
        </p:spPr>
        <p:txBody>
          <a:bodyPr vert="horz" lIns="90488" tIns="45720" rIns="90488" bIns="45720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200" b="1" dirty="0">
                <a:latin typeface="Times New Roman" charset="0"/>
                <a:ea typeface="Times New Roman" charset="0"/>
                <a:cs typeface="Times New Roman" charset="0"/>
              </a:rPr>
              <a:t>In general population: 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Work is beneficial for employee well-being, if: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good-quality supervision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positive workplace environment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Benefits even if working as little as 8 hours/week</a:t>
            </a:r>
          </a:p>
          <a:p>
            <a:pPr marL="0" indent="0" algn="r">
              <a:buNone/>
            </a:pPr>
            <a:endParaRPr lang="en-US" sz="3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r">
              <a:buNone/>
            </a:pPr>
            <a: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300" dirty="0" err="1">
                <a:latin typeface="Times New Roman" charset="0"/>
                <a:ea typeface="Times New Roman" charset="0"/>
                <a:cs typeface="Times New Roman" charset="0"/>
              </a:rPr>
              <a:t>Modini</a:t>
            </a:r>
            <a: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  <a:t>, 2016; </a:t>
            </a:r>
            <a:r>
              <a:rPr lang="en-US" sz="3300" dirty="0" err="1">
                <a:latin typeface="Times New Roman" charset="0"/>
                <a:ea typeface="Times New Roman" charset="0"/>
                <a:cs typeface="Times New Roman" charset="0"/>
              </a:rPr>
              <a:t>Kamerāde</a:t>
            </a:r>
            <a: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  <a:t>, 2019)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7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699" y="589813"/>
            <a:ext cx="12496799" cy="11741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/>
                <a:cs typeface="Times New Roman"/>
              </a:rPr>
              <a:t>Trend 2: </a:t>
            </a:r>
            <a:r>
              <a:rPr lang="en-US" sz="5300" dirty="0">
                <a:latin typeface="Times New Roman"/>
                <a:cs typeface="Times New Roman"/>
              </a:rPr>
              <a:t>Assessing IPS Effectiveness in Target Subgroups of People with Mental Illness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4568" y="1835423"/>
            <a:ext cx="11400817" cy="470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/>
                <a:cs typeface="Times New Roman"/>
              </a:rPr>
              <a:t>  Studies show effectiveness of IPS for: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justice involvement  (3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People receiving disability benefits (4 studies)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co-occurring mental illness and substance use (many studies)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Homeless people with mental illness (3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(many studies)</a:t>
            </a: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7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699" y="589813"/>
            <a:ext cx="12496799" cy="11741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latin typeface="Times New Roman"/>
                <a:cs typeface="Times New Roman"/>
              </a:rPr>
              <a:t>Equality of IPS Access and Outcome for People of Color </a:t>
            </a:r>
            <a:r>
              <a:rPr lang="en-US" sz="4900" dirty="0">
                <a:latin typeface="Times New Roman"/>
                <a:cs typeface="Times New Roman"/>
              </a:rPr>
              <a:t>(Perkins,2021)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717" y="1731256"/>
            <a:ext cx="11662610" cy="4990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UK Study of 779 IPS clients</a:t>
            </a:r>
          </a:p>
          <a:p>
            <a:r>
              <a:rPr lang="en-US" sz="4000" i="1" dirty="0">
                <a:latin typeface="Times New Roman"/>
                <a:cs typeface="Times New Roman"/>
              </a:rPr>
              <a:t>Equality of access </a:t>
            </a:r>
            <a:r>
              <a:rPr lang="en-US" sz="4000" dirty="0">
                <a:latin typeface="Times New Roman"/>
                <a:cs typeface="Times New Roman"/>
              </a:rPr>
              <a:t>(compared to access to community mental health services):</a:t>
            </a:r>
          </a:p>
          <a:p>
            <a:pPr lvl="1"/>
            <a:r>
              <a:rPr lang="en-US" sz="4000" dirty="0">
                <a:latin typeface="Times New Roman"/>
                <a:cs typeface="Times New Roman"/>
              </a:rPr>
              <a:t>Asian access to IPS = White access to IPS</a:t>
            </a:r>
          </a:p>
          <a:p>
            <a:pPr lvl="1"/>
            <a:r>
              <a:rPr lang="en-US" sz="4000" dirty="0">
                <a:latin typeface="Times New Roman"/>
                <a:cs typeface="Times New Roman"/>
              </a:rPr>
              <a:t>Black access to </a:t>
            </a:r>
            <a:r>
              <a:rPr lang="en-US" sz="4000">
                <a:latin typeface="Times New Roman"/>
                <a:cs typeface="Times New Roman"/>
              </a:rPr>
              <a:t>IPS = </a:t>
            </a:r>
            <a:r>
              <a:rPr lang="en-US" sz="4000" dirty="0">
                <a:latin typeface="Times New Roman"/>
                <a:cs typeface="Times New Roman"/>
              </a:rPr>
              <a:t>52% greater than White access</a:t>
            </a:r>
          </a:p>
          <a:p>
            <a:r>
              <a:rPr lang="en-US" sz="4000" i="1" dirty="0">
                <a:latin typeface="Times New Roman"/>
                <a:cs typeface="Times New Roman"/>
              </a:rPr>
              <a:t>Equality of IPS outcomes</a:t>
            </a:r>
            <a:r>
              <a:rPr lang="en-US" sz="4000" dirty="0">
                <a:latin typeface="Times New Roman"/>
                <a:cs typeface="Times New Roman"/>
              </a:rPr>
              <a:t> (% employed):</a:t>
            </a:r>
          </a:p>
          <a:p>
            <a:pPr algn="ctr"/>
            <a:r>
              <a:rPr lang="en-US" sz="4000" dirty="0">
                <a:latin typeface="Times New Roman"/>
                <a:cs typeface="Times New Roman"/>
              </a:rPr>
              <a:t>Whites (34%); Asians (38%); Blacks (33%) </a:t>
            </a:r>
          </a:p>
          <a:p>
            <a:pPr algn="ctr"/>
            <a:endParaRPr lang="en-US" sz="4000" dirty="0">
              <a:latin typeface="Times New Roman"/>
              <a:cs typeface="Times New Roman"/>
            </a:endParaRPr>
          </a:p>
          <a:p>
            <a:pPr lvl="1"/>
            <a:endParaRPr lang="en-US" sz="36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2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65759"/>
            <a:ext cx="12192000" cy="1577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IPS Is Effective for Many Subgroups of People with Serious Mental Illness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(Campbell, 2011)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3606" y="1736834"/>
            <a:ext cx="11207094" cy="461951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Different diagnostic groups, including schizophrenia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age groups and both men and women 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Diverse ethno-racial backgrounds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Entire range of work history, including little or none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levels of educational attainment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Mild or severe psychiatric symptoms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Extensive hospitalization history</a:t>
            </a: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8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836" y="678874"/>
            <a:ext cx="1241319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Recent Focus on Employment Services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for Young Adults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876" y="1907149"/>
            <a:ext cx="11400817" cy="4703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Many different subgroups of young adults:</a:t>
            </a:r>
          </a:p>
          <a:p>
            <a:r>
              <a:rPr lang="en-US" sz="4000" dirty="0">
                <a:latin typeface="Times New Roman"/>
                <a:cs typeface="Times New Roman"/>
              </a:rPr>
              <a:t>High school students with psychiatric symptoms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Foster care children being emancipated from child and family services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with first episode of psychosis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seeking treatment at community mental health centers 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71F0-A0B8-5244-A650-8B6E5D36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0886"/>
            <a:ext cx="12192000" cy="182562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Evaluations of IPS for Young Adults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7B7A3-4D25-E04B-BB29-7F42F56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F03CA0-7D34-5640-A40F-77E571F0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F64C3-88B3-AB4C-BED8-DF947585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77" y="778475"/>
            <a:ext cx="9971699" cy="60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6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Focus on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and Education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452" y="1732732"/>
            <a:ext cx="11304494" cy="4737340"/>
          </a:xfrm>
        </p:spPr>
        <p:txBody>
          <a:bodyPr>
            <a:normAutofit/>
          </a:bodyPr>
          <a:lstStyle/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who are not in employment, education, and training (“NEET”) are increasingly entering disability systems in Europe, Australia, and Canada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this group find employment and education could reduce applications for disability benefits</a:t>
            </a:r>
          </a:p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73767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951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87" y="76200"/>
            <a:ext cx="12008225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Young Adults with Early Psychosis (N=63)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of Importance and Impact on Outcome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78071" y="1299846"/>
            <a:ext cx="5079521" cy="502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05E6-74B1-3142-8887-653B8666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" y="1640541"/>
            <a:ext cx="5049328" cy="401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2BCD9-82D9-DD47-957E-7C4FD5F0AA82}"/>
              </a:ext>
            </a:extLst>
          </p:cNvPr>
          <p:cNvSpPr txBox="1"/>
          <p:nvPr/>
        </p:nvSpPr>
        <p:spPr>
          <a:xfrm>
            <a:off x="716544" y="5632951"/>
            <a:ext cx="4209786" cy="122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1=Not at all… 5=Very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DEE3-BA09-884C-B36D-3FF58EAC985A}"/>
              </a:ext>
            </a:extLst>
          </p:cNvPr>
          <p:cNvSpPr txBox="1"/>
          <p:nvPr/>
        </p:nvSpPr>
        <p:spPr>
          <a:xfrm>
            <a:off x="5848709" y="1923395"/>
            <a:ext cx="6159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ratings showed work/school ranked as most important goal and predicted participation in work and school at 12 months.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Waal et al., 2018)</a:t>
            </a:r>
          </a:p>
        </p:txBody>
      </p:sp>
    </p:spTree>
    <p:extLst>
      <p:ext uri="{BB962C8B-B14F-4D97-AF65-F5344CB8AC3E}">
        <p14:creationId xmlns:p14="http://schemas.microsoft.com/office/powerpoint/2010/main" val="2698069439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102" y="431252"/>
            <a:ext cx="11503134" cy="228490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effectLst/>
                <a:latin typeface="Times New Roman"/>
                <a:cs typeface="Times New Roman"/>
              </a:rPr>
              <a:t>Trend 3:  </a:t>
            </a:r>
            <a:r>
              <a:rPr lang="en-US" sz="4800" dirty="0">
                <a:effectLst/>
                <a:latin typeface="Times New Roman"/>
                <a:cs typeface="Times New Roman"/>
              </a:rPr>
              <a:t>Expanding IPS to New Populations </a:t>
            </a:r>
            <a:r>
              <a:rPr lang="en-US" sz="4800" dirty="0">
                <a:latin typeface="Times New Roman"/>
                <a:cs typeface="Times New Roman"/>
              </a:rPr>
              <a:t>Beyond People with Severe Mental Illness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263" y="1797268"/>
            <a:ext cx="11240813" cy="4335518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Research completed or underway for people with: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Substance use, including opioid addiction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Autism spectrum disorder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Intellectual disabilities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Common mental disorders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Felony convictions leaving jail or prison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TANF benefits </a:t>
            </a:r>
            <a:r>
              <a:rPr lang="en-US" sz="3200" dirty="0">
                <a:latin typeface="Times New Roman"/>
                <a:cs typeface="Times New Roman"/>
              </a:rPr>
              <a:t>(Temporary Aid to Needy Families)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0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60"/>
            <a:ext cx="12030635" cy="11138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Competitive Employment Rates in Controlled Studies of IPS in Other Populations (Bond et al., 2019)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227E4-417B-7B46-9A8E-F016EA0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2" y="1284077"/>
            <a:ext cx="11746709" cy="47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9A93A-D5FC-D845-8221-38CE4D561C1E}"/>
              </a:ext>
            </a:extLst>
          </p:cNvPr>
          <p:cNvSpPr/>
          <p:nvPr/>
        </p:nvSpPr>
        <p:spPr>
          <a:xfrm>
            <a:off x="332510" y="6169580"/>
            <a:ext cx="120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 = common mental disorder; Mod = Moderate; PTSD = posttraumatic stress disorder; SUD =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683142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749"/>
            <a:ext cx="12192000" cy="130452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Randomized Controlled Trials of IPS in Other Populations or Specific Subgroups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E8A0D-CFFB-F64E-81EA-3883C88E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" y="1811963"/>
            <a:ext cx="12008798" cy="43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5"/>
            <a:ext cx="12057016" cy="1445787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Positive Impact of Competitive Employment </a:t>
            </a:r>
            <a:br>
              <a:rPr lang="en-US" sz="4800" dirty="0">
                <a:latin typeface="Times New Roman"/>
                <a:cs typeface="Times New Roman"/>
              </a:rPr>
            </a:br>
            <a:r>
              <a:rPr lang="en-US" sz="4800" dirty="0">
                <a:latin typeface="Times New Roman"/>
                <a:cs typeface="Times New Roman"/>
              </a:rPr>
              <a:t>for People with Mental Illness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6335" y="1987097"/>
            <a:ext cx="11439330" cy="4870903"/>
          </a:xfrm>
        </p:spPr>
        <p:txBody>
          <a:bodyPr vert="horz" lIns="90488" tIns="45720" rIns="90488" bIns="45720" rtlCol="0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work for people with mental illness similar to those for general population:</a:t>
            </a:r>
          </a:p>
          <a:p>
            <a:pPr marL="457200" lvl="1" indent="0">
              <a:spcBef>
                <a:spcPts val="170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self-esteem, improved financial security, reduced mental health symptoms, less social isolation, reduced substance use, and reduced health care costs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(Drake, 2020; Gibbons, 2019; Luciano, 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7FC4E-A681-6645-9A69-81DC60BFF2BE}"/>
              </a:ext>
            </a:extLst>
          </p:cNvPr>
          <p:cNvSpPr txBox="1"/>
          <p:nvPr/>
        </p:nvSpPr>
        <p:spPr>
          <a:xfrm>
            <a:off x="5915608" y="1212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81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3300"/>
            <a:ext cx="11958898" cy="2425700"/>
          </a:xfrm>
        </p:spPr>
        <p:txBody>
          <a:bodyPr>
            <a:noAutofit/>
          </a:bodyPr>
          <a:lstStyle/>
          <a:p>
            <a:pPr algn="ctr"/>
            <a:r>
              <a:rPr lang="en-US" sz="4900" dirty="0">
                <a:latin typeface="Times New Roman"/>
                <a:cs typeface="Times New Roman"/>
              </a:rPr>
              <a:t>Emerging Research on IPS for People with Substance Use Disorders</a:t>
            </a:r>
            <a:br>
              <a:rPr lang="en-US" sz="4900" dirty="0">
                <a:latin typeface="Times New Roman"/>
                <a:cs typeface="Times New Roman"/>
              </a:rPr>
            </a:br>
            <a:r>
              <a:rPr lang="en-US" sz="4900" dirty="0">
                <a:latin typeface="Times New Roman"/>
                <a:cs typeface="Times New Roman"/>
              </a:rPr>
              <a:t> </a:t>
            </a:r>
            <a:br>
              <a:rPr lang="en-US" sz="49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900" dirty="0">
                <a:latin typeface="Times New Roman"/>
                <a:cs typeface="Times New Roman"/>
              </a:rPr>
            </a:br>
            <a:br>
              <a:rPr lang="en-US" sz="4900" dirty="0">
                <a:latin typeface="Times New Roman"/>
                <a:cs typeface="Times New Roman"/>
              </a:rPr>
            </a:br>
            <a:endParaRPr lang="en-US" sz="49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102" y="2433264"/>
            <a:ext cx="11735551" cy="524053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600"/>
              </a:spcBef>
              <a:defRPr/>
            </a:pPr>
            <a:r>
              <a:rPr lang="en-US" sz="3800" dirty="0">
                <a:latin typeface="Times New Roman" charset="0"/>
              </a:rPr>
              <a:t>Three multisite RCTs of IPS for people with primary diagnosis of substance use disorder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IPS-AD – UK study nearing completion (Marsden)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Norwegian study – (launched in March 2020) (</a:t>
            </a:r>
            <a:r>
              <a:rPr lang="en-US" sz="3800" dirty="0" err="1">
                <a:latin typeface="Times New Roman" charset="0"/>
              </a:rPr>
              <a:t>Rognli</a:t>
            </a:r>
            <a:r>
              <a:rPr lang="en-US" sz="3800" dirty="0">
                <a:latin typeface="Times New Roman" charset="0"/>
              </a:rPr>
              <a:t>)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Project BEES – US study (Baird and Drake)</a:t>
            </a:r>
          </a:p>
          <a:p>
            <a:pPr lvl="1">
              <a:defRPr/>
            </a:pPr>
            <a:endParaRPr lang="en-US" sz="3800" dirty="0">
              <a:latin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76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E527-863D-0149-BB91-978A3FAA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Loss During COVID Pandemic: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provide IPS to displaced workers?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2E43-11A2-EF45-89BD-FDCBB9D7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51" y="1824831"/>
            <a:ext cx="4067069" cy="48327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22% of Americans who lost jobs during the pandemic remained unemployed as of March 2021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Bizouati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-Kennedy, 2021) 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for displaced workers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(Drake, 2021)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89D33-0BE7-8C4F-A6E6-F93702A2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5A427CA8-9390-814A-A1DB-09392E275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08" y="2143919"/>
            <a:ext cx="7986914" cy="47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/>
                <a:cs typeface="Times New Roman"/>
              </a:rPr>
              <a:t>Trend 4:  </a:t>
            </a:r>
            <a:r>
              <a:rPr lang="en-US" sz="5300" dirty="0">
                <a:latin typeface="Times New Roman"/>
                <a:cs typeface="Times New Roman"/>
              </a:rPr>
              <a:t>Developing Strategies to Disseminate,  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   Implement, Sustain, and Expand IPS 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322" y="1856499"/>
            <a:ext cx="11766331" cy="5328746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Scaling Up IPS: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altLang="en-US" sz="4000" dirty="0">
                <a:latin typeface="Times New Roman" charset="0"/>
              </a:rPr>
              <a:t>How do we close the gap between: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2% of clients in public mental health system who have access to IPS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60% who express a desire to work competitively </a:t>
            </a:r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38" y="663575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ＭＳ Ｐゴシック" charset="0"/>
                <a:cs typeface="ＭＳ Ｐゴシック" charset="0"/>
              </a:rPr>
              <a:t>International IPS Learning Community</a:t>
            </a:r>
            <a:br>
              <a:rPr lang="en-US" sz="4800" b="1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7811" y="1757160"/>
            <a:ext cx="11766331" cy="5328746"/>
          </a:xfrm>
        </p:spPr>
        <p:txBody>
          <a:bodyPr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states/regions in the US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European countries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Montreal, Canada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(Drake et al., 2020)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  <a:hlinkClick r:id="rId3"/>
              </a:rPr>
              <a:t>https://ipsworks.org</a:t>
            </a: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8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10E-B88B-A74B-8DF4-CD2094DED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E969-2073-8041-9524-B67E8F48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D9FB6-4231-714E-BFB3-DC41086FA9EF}"/>
              </a:ext>
            </a:extLst>
          </p:cNvPr>
          <p:cNvSpPr/>
          <p:nvPr/>
        </p:nvSpPr>
        <p:spPr>
          <a:xfrm>
            <a:off x="4071257" y="692871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70989-8EE8-2F4C-A53D-67E82AB0800E}"/>
              </a:ext>
            </a:extLst>
          </p:cNvPr>
          <p:cNvSpPr/>
          <p:nvPr/>
        </p:nvSpPr>
        <p:spPr>
          <a:xfrm>
            <a:off x="1523999" y="6337936"/>
            <a:ext cx="7491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268 agencies with 353 IPS programs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F45397A-F6A4-2A4C-B217-BC2F3286A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5712"/>
            <a:ext cx="11702047" cy="63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3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4071" y="9727125"/>
            <a:ext cx="191044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A07DA-11BD-3E4D-A7B0-8681C3927FE8}"/>
              </a:ext>
            </a:extLst>
          </p:cNvPr>
          <p:cNvSpPr txBox="1"/>
          <p:nvPr/>
        </p:nvSpPr>
        <p:spPr>
          <a:xfrm>
            <a:off x="343511" y="6696879"/>
            <a:ext cx="1184848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5C3F9-2047-D342-9EA1-8A2166FA598B}"/>
              </a:ext>
            </a:extLst>
          </p:cNvPr>
          <p:cNvSpPr txBox="1"/>
          <p:nvPr/>
        </p:nvSpPr>
        <p:spPr>
          <a:xfrm>
            <a:off x="170481" y="-8117"/>
            <a:ext cx="1202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Learning Community Growth in 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IPS Teams in US (2002-2019)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365D1-12B1-3F45-ADA3-272B379433CB}"/>
              </a:ext>
            </a:extLst>
          </p:cNvPr>
          <p:cNvSpPr txBox="1"/>
          <p:nvPr/>
        </p:nvSpPr>
        <p:spPr>
          <a:xfrm>
            <a:off x="2754260" y="6112104"/>
            <a:ext cx="73358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charset="0"/>
              </a:rPr>
              <a:t>Mean Annual Growth Rate:  25.6%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FF5686-A064-6543-A86D-374DE6310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68660"/>
              </p:ext>
            </p:extLst>
          </p:nvPr>
        </p:nvGraphicFramePr>
        <p:xfrm>
          <a:off x="1196503" y="1638244"/>
          <a:ext cx="10142504" cy="447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24FADC-3FE7-9749-B28C-080A036F5B7A}"/>
              </a:ext>
            </a:extLst>
          </p:cNvPr>
          <p:cNvSpPr txBox="1"/>
          <p:nvPr/>
        </p:nvSpPr>
        <p:spPr>
          <a:xfrm>
            <a:off x="2364467" y="4068569"/>
            <a:ext cx="163920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2004: 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C7C28-5FF8-E04E-854E-E8EEB6BC922F}"/>
              </a:ext>
            </a:extLst>
          </p:cNvPr>
          <p:cNvSpPr txBox="1"/>
          <p:nvPr/>
        </p:nvSpPr>
        <p:spPr>
          <a:xfrm>
            <a:off x="5094514" y="4750869"/>
            <a:ext cx="15875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2009:  108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6DCC1-3BC3-984A-A4C0-BF26E988592E}"/>
              </a:ext>
            </a:extLst>
          </p:cNvPr>
          <p:cNvSpPr txBox="1"/>
          <p:nvPr/>
        </p:nvSpPr>
        <p:spPr>
          <a:xfrm>
            <a:off x="9751507" y="3095235"/>
            <a:ext cx="15875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2019:  331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4D4B0-045E-9B4D-A0F0-49B5AAC0251A}"/>
              </a:ext>
            </a:extLst>
          </p:cNvPr>
          <p:cNvSpPr txBox="1"/>
          <p:nvPr/>
        </p:nvSpPr>
        <p:spPr>
          <a:xfrm>
            <a:off x="6823505" y="3082771"/>
            <a:ext cx="15875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2014:  161</a:t>
            </a:r>
          </a:p>
        </p:txBody>
      </p:sp>
    </p:spTree>
    <p:extLst>
      <p:ext uri="{BB962C8B-B14F-4D97-AF65-F5344CB8AC3E}">
        <p14:creationId xmlns:p14="http://schemas.microsoft.com/office/powerpoint/2010/main" val="28536964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9909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State Agency Strategies for Promoting IPS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 fontScale="92500" lnSpcReduction="10000"/>
          </a:bodyPr>
          <a:lstStyle/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Start small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Secure funding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Ensure interagency collaboration (MH and VR)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Build a learning community among stakeholders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Provide technical assistance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Monitor fidelity and outcome </a:t>
            </a: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(Bond et al., 2020)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8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136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Learning Community States Provide More State Support for IPS Than Do Other States 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(Pogue, 2021)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68AFA-1180-7740-9BD3-D97C1D44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9" y="1762852"/>
            <a:ext cx="11351417" cy="42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2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136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Learning Community States Access More Funding Sources Than Do Other States 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(Pogue, 2021)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C5036-8829-6144-9332-CC76DC03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3893"/>
            <a:ext cx="12127431" cy="28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5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136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More Rapid Growth of IPS Services in Learning Community Than Outside 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(Pogue, 2021)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80E4A-DC3D-814C-B33E-0AB587607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43" y="1736257"/>
            <a:ext cx="9852913" cy="42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7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459-DF69-204A-98C2-8A429EB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41945"/>
            <a:ext cx="11715750" cy="1195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Impact of Job Loss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Extended 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99D1-8B29-6E41-914E-0AF3253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6" y="1706135"/>
            <a:ext cx="11827717" cy="50099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loss leads to demoralization, lowered self-esteem, social isolation, depression, suicide, substance abuse, health issues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impact on earnings, in both short and long term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work increasingly difficult as time passes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laid-off workers never return to the labor force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(especially true for women)				         </a:t>
            </a:r>
          </a:p>
          <a:p>
            <a:pPr marL="3657600" lvl="8" indent="0" algn="r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2001;Paul, 2009;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F2678-B04D-B542-8917-04D9A514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8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8182" y="5767368"/>
            <a:ext cx="71577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for last quarter of 2018:  45%</a:t>
            </a: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A07DA-11BD-3E4D-A7B0-8681C3927FE8}"/>
              </a:ext>
            </a:extLst>
          </p:cNvPr>
          <p:cNvSpPr txBox="1"/>
          <p:nvPr/>
        </p:nvSpPr>
        <p:spPr>
          <a:xfrm>
            <a:off x="171755" y="5903893"/>
            <a:ext cx="1184848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</a:t>
            </a:r>
            <a:r>
              <a:rPr lang="en-US" sz="2800">
                <a:latin typeface="Times New Roman" charset="0"/>
              </a:rPr>
              <a:t>for October-December </a:t>
            </a:r>
            <a:r>
              <a:rPr lang="en-US" sz="2800" dirty="0">
                <a:latin typeface="Times New Roman" charset="0"/>
              </a:rPr>
              <a:t>2019</a:t>
            </a:r>
            <a:r>
              <a:rPr lang="en-US" sz="2800">
                <a:latin typeface="Times New Roman" charset="0"/>
              </a:rPr>
              <a:t>:  45.2%</a:t>
            </a:r>
            <a:endParaRPr lang="en-US" sz="2800" dirty="0">
              <a:latin typeface="Times New Roman" charset="0"/>
            </a:endParaRP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9A326-3F0D-FA4F-976A-B08D16876E5C}"/>
              </a:ext>
            </a:extLst>
          </p:cNvPr>
          <p:cNvSpPr txBox="1"/>
          <p:nvPr/>
        </p:nvSpPr>
        <p:spPr>
          <a:xfrm>
            <a:off x="3168203" y="5396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065" y="154545"/>
            <a:ext cx="10722735" cy="57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5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63" y="967523"/>
            <a:ext cx="7613073" cy="4912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652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Histogram of Site-Level Employment Rates in IPS Learning Community (2002-2010) </a:t>
            </a: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(Drake et al., 2012)</a:t>
            </a:r>
            <a:endParaRPr lang="en-US" sz="24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65322-4230-C542-920E-BDEF8A8F799C}"/>
              </a:ext>
            </a:extLst>
          </p:cNvPr>
          <p:cNvSpPr txBox="1"/>
          <p:nvPr/>
        </p:nvSpPr>
        <p:spPr>
          <a:xfrm>
            <a:off x="3456062" y="5969525"/>
            <a:ext cx="575721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Benchmark for good outcome:  41%</a:t>
            </a:r>
            <a:endParaRPr 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3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21920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Times New Roman"/>
                <a:cs typeface="Times New Roman"/>
              </a:rPr>
              <a:t>Impact of COVID Pandemic on </a:t>
            </a:r>
            <a:br>
              <a:rPr lang="en-US" sz="4900" dirty="0">
                <a:latin typeface="Times New Roman"/>
                <a:cs typeface="Times New Roman"/>
              </a:rPr>
            </a:br>
            <a:r>
              <a:rPr lang="en-US" sz="4900" dirty="0">
                <a:latin typeface="Times New Roman"/>
                <a:cs typeface="Times New Roman"/>
              </a:rPr>
              <a:t>Learning Community Employment Rates</a:t>
            </a:r>
            <a:br>
              <a:rPr lang="en-US" sz="5300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669" y="1924050"/>
            <a:ext cx="11766331" cy="53091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IPS Learning Community Quarterly Employment Rates</a:t>
            </a:r>
          </a:p>
          <a:p>
            <a:pPr marL="0" indent="0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92796-8C5F-274D-9E87-38AA675DF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08" y="2781300"/>
            <a:ext cx="10330768" cy="33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4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1"/>
            <a:ext cx="12191999" cy="21890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Most IPS Learning Community Programs </a:t>
            </a:r>
            <a:br>
              <a:rPr lang="en-US" sz="4800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Meet Fidelity Standards (≥100)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77512" y="6189065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 (Bond et al., 2012)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9956"/>
              </p:ext>
            </p:extLst>
          </p:nvPr>
        </p:nvGraphicFramePr>
        <p:xfrm>
          <a:off x="2156827" y="1681474"/>
          <a:ext cx="7551377" cy="450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2" name="Worksheet" r:id="rId4" imgW="4127500" imgH="2463800" progId="Excel.Sheet.8">
                  <p:embed/>
                </p:oleObj>
              </mc:Choice>
              <mc:Fallback>
                <p:oleObj name="Worksheet" r:id="rId4" imgW="4127500" imgH="2463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827" y="1681474"/>
                        <a:ext cx="7551377" cy="4507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1062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4600" y="1828800"/>
          <a:ext cx="7169150" cy="48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" name="Worksheet" r:id="rId3" imgW="8089900" imgH="5524500" progId="Excel.Sheet.12">
                  <p:embed/>
                </p:oleObj>
              </mc:Choice>
              <mc:Fallback>
                <p:oleObj name="Worksheet" r:id="rId3" imgW="8089900" imgH="552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828800"/>
                        <a:ext cx="7169150" cy="489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8015" y="152400"/>
            <a:ext cx="1177684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itchFamily="-111" charset="0"/>
              </a:rPr>
              <a:t>Most IPS Programs within IPS Learning Community Sustain Services for Many Years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8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endParaRPr lang="en-US"/>
          </a:p>
          <a:p>
            <a:pPr lvl="2">
              <a:defRPr/>
            </a:pPr>
            <a:endParaRPr lang="en-US"/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362607" y="3"/>
            <a:ext cx="1119351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IPS Learning Community Shows Growth in Infrastructure, Fidelity, and Outcomes</a:t>
            </a:r>
            <a:endParaRPr lang="en-US" sz="48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72798"/>
              </p:ext>
            </p:extLst>
          </p:nvPr>
        </p:nvGraphicFramePr>
        <p:xfrm>
          <a:off x="-188999" y="1579563"/>
          <a:ext cx="9645651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" name="Worksheet" r:id="rId4" imgW="3759200" imgH="2057400" progId="Excel.Sheet.12">
                  <p:embed/>
                </p:oleObj>
              </mc:Choice>
              <mc:Fallback>
                <p:oleObj name="Worksheet" r:id="rId4" imgW="37592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8999" y="1579563"/>
                        <a:ext cx="9645651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56652" y="3268494"/>
            <a:ext cx="273534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N=122 IPS programs in    13 states </a:t>
            </a:r>
          </a:p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(Bond et al.,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65</a:t>
            </a:fld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381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770" y="0"/>
            <a:ext cx="9525000" cy="19050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812" y="154745"/>
            <a:ext cx="423701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International Spread of IPS…</a:t>
            </a: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to 19 other nations, and counting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687 IPS programs outside US (</a:t>
            </a:r>
            <a:r>
              <a:rPr lang="en-US" sz="4400" dirty="0" err="1">
                <a:latin typeface="Times New Roman" charset="0"/>
                <a:ea typeface="Times New Roman" charset="0"/>
                <a:cs typeface="Times New Roman" charset="0"/>
              </a:rPr>
              <a:t>Knutzen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, 2020)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DAEB8-F490-F149-B6D2-1C98B4B10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1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982" y="13244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  <a:t>Factors Promoting Spread of IPS Outside US (Drake, 2020)</a:t>
            </a:r>
            <a:b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796" y="1684611"/>
            <a:ext cx="11218912" cy="4854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International consensus that IPS is evidence-based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IPS research studies conducted locally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Dedicated leaders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Technical assistance and fidelity monitoring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National initiatives setting targets for IPS growth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 some countries, rapid growth of long-term disability rolls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80283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Growth in Number of IPS Programs </a:t>
            </a:r>
            <a:br>
              <a:rPr lang="en-US" sz="5000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50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in the Netherlands, 2014-2018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2E023-5485-FD47-9C8E-7EEEF9A16A46}"/>
              </a:ext>
            </a:extLst>
          </p:cNvPr>
          <p:cNvSpPr txBox="1"/>
          <p:nvPr/>
        </p:nvSpPr>
        <p:spPr>
          <a:xfrm>
            <a:off x="7665760" y="6211669"/>
            <a:ext cx="415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Winter et al.,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15B58-2727-DA42-A266-529D5520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031" y="1777183"/>
            <a:ext cx="7359131" cy="44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891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337" y="1030014"/>
            <a:ext cx="11332779" cy="111409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Times New Roman"/>
                <a:cs typeface="Times New Roman"/>
              </a:rPr>
              <a:t>High and Low Fidelity Supported Employment Programs in Japan</a:t>
            </a:r>
            <a:br>
              <a:rPr lang="en-US" sz="5000" dirty="0">
                <a:latin typeface="Times New Roman"/>
                <a:cs typeface="Times New Roman"/>
              </a:rPr>
            </a:br>
            <a:br>
              <a:rPr lang="en-US" sz="5000" dirty="0">
                <a:latin typeface="Times New Roman"/>
                <a:cs typeface="Times New Roman"/>
              </a:rPr>
            </a:br>
            <a:endParaRPr lang="en-US" sz="5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6327" y="1982339"/>
            <a:ext cx="5137764" cy="396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Programs rated on a modified version of IPS-25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endParaRPr lang="en-US" sz="4800" dirty="0"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Yamaguchi et al. (2020)</a:t>
            </a:r>
          </a:p>
          <a:p>
            <a:pPr marL="0" indent="0">
              <a:buNone/>
            </a:pP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3CF1-1C86-DD45-B252-445E9F68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7" y="1820568"/>
            <a:ext cx="6051064" cy="42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459-DF69-204A-98C2-8A429EB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Disability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99D1-8B29-6E41-914E-0AF3253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769"/>
            <a:ext cx="11120783" cy="418231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people cannot find work, applications surge for disability benefits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Great Recession of 2008, one million unemployed workers applied for SSDI and over 400,000 new beneficiaries joined disability roles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trap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 working to avoid losing benefits) becomes a way of life</a:t>
            </a:r>
          </a:p>
          <a:p>
            <a:pPr marL="0" indent="0" algn="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(Maestas, 2018)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F2678-B04D-B542-8917-04D9A514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631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2758" y="42935"/>
            <a:ext cx="4173429" cy="6678539"/>
          </a:xfrm>
        </p:spPr>
        <p:txBody>
          <a:bodyPr vert="horz" lIns="90488" tIns="45720" rIns="90488" bIns="45720" rtlCol="0"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5800" dirty="0">
                <a:latin typeface="Times New Roman"/>
                <a:ea typeface="ＭＳ Ｐゴシック" charset="0"/>
                <a:cs typeface="Times New Roman"/>
              </a:rPr>
              <a:t>Growing Recognition: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Vocational rehab experts rate IPS as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highly relevant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with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strong evidence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(Leahy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70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89" y="0"/>
            <a:ext cx="764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01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21" y="10300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Current Trends in IPS:</a:t>
            </a:r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Overall Conclusions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57"/>
            <a:ext cx="11223922" cy="478625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improves competitive employment outcomes for people with serious mental illness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applicability to many other groups is promising</a:t>
            </a:r>
          </a:p>
          <a:p>
            <a:r>
              <a:rPr lang="en-US" sz="4000" dirty="0">
                <a:latin typeface="Times New Roman"/>
                <a:cs typeface="Times New Roman"/>
              </a:rPr>
              <a:t>IPS is now available in many countries worldwide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is by far the most extensively and carefully researched of all vocational models </a:t>
            </a:r>
          </a:p>
          <a:p>
            <a:pPr marL="0" lvl="0" indent="0" algn="ctr"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charset="0"/>
              </a:rPr>
              <a:t>Work is the best treatment we have!</a:t>
            </a:r>
            <a:endParaRPr lang="en-US" sz="48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lvl="0"/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8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9" y="363768"/>
            <a:ext cx="11925837" cy="1604034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IPS Research Evidence </a:t>
            </a:r>
            <a:r>
              <a:rPr lang="en-US" sz="54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Powerpoint</a:t>
            </a:r>
            <a:br>
              <a:rPr lang="en-US" sz="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</a:br>
            <a:endParaRPr lang="en-US" sz="5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7279" y="2143244"/>
            <a:ext cx="11821587" cy="4952303"/>
          </a:xfrm>
        </p:spPr>
        <p:txBody>
          <a:bodyPr vert="horz" lIns="90488" tIns="45720" rIns="90488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3"/>
              </a:rPr>
              <a:t>https://ipsworks.org</a:t>
            </a: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pitchFamily="2" charset="2"/>
              </a:rPr>
              <a:t> Library Search for “research”</a:t>
            </a: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Powerpoint</a:t>
            </a: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+ reference list + pdf: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Bond, G. R., Drake, R. E., &amp; Becker, D. R. (2020). An update on Individual Placement and Support.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Psychiatry, 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390-391. </a:t>
            </a: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4"/>
              </a:rPr>
              <a:t>garybond@westat.com</a:t>
            </a: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05995D9-5217-4D59-8049-1796F649332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5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5570-779F-494B-BB7B-670755E6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59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Their First Hospitalization,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People with Serious Mental Illness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1586FF-F2DD-5B43-BF65-7B6E79B79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950" y="3994944"/>
            <a:ext cx="38100" cy="12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7599-BA99-7E46-A4E7-8B3681DA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26CCA-3580-F848-8583-D53CF924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" y="1690688"/>
            <a:ext cx="6540500" cy="455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406C7-FDAA-E842-9569-7E91E63C7F8F}"/>
              </a:ext>
            </a:extLst>
          </p:cNvPr>
          <p:cNvSpPr txBox="1"/>
          <p:nvPr/>
        </p:nvSpPr>
        <p:spPr>
          <a:xfrm>
            <a:off x="8610600" y="6249988"/>
            <a:ext cx="5759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err="1">
                <a:latin typeface="Times New Roman"/>
                <a:cs typeface="Times New Roman"/>
              </a:rPr>
              <a:t>Hakulinen</a:t>
            </a:r>
            <a:r>
              <a:rPr lang="en-US" sz="2400" dirty="0">
                <a:latin typeface="Times New Roman"/>
                <a:cs typeface="Times New Roman"/>
              </a:rPr>
              <a:t> et al., 2019)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7546A-5533-CA4C-8A09-DAC8656B333D}"/>
              </a:ext>
            </a:extLst>
          </p:cNvPr>
          <p:cNvSpPr txBox="1"/>
          <p:nvPr/>
        </p:nvSpPr>
        <p:spPr>
          <a:xfrm>
            <a:off x="7237928" y="2331076"/>
            <a:ext cx="3825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Finnish study using high-quality data from national registry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for people with schizophrenia is &lt;15% every year for 10 years after first psychiatric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135869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Need for Employment Services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64163" name="Rectangle 3"/>
          <p:cNvSpPr>
            <a:spLocks noGrp="1" noChangeArrowheads="1"/>
          </p:cNvSpPr>
          <p:nvPr>
            <p:ph idx="1"/>
          </p:nvPr>
        </p:nvSpPr>
        <p:spPr>
          <a:xfrm>
            <a:off x="166899" y="1787235"/>
            <a:ext cx="5707428" cy="5278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Over 60% </a:t>
            </a:r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>of people </a:t>
            </a: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with serious mental illness want to work, but less than 20% employed.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Only 2% of people who could benefit have access to effective employment services.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2BE3B7-9D7D-CA4C-A58E-3EE7C2BDF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94920"/>
              </p:ext>
            </p:extLst>
          </p:nvPr>
        </p:nvGraphicFramePr>
        <p:xfrm>
          <a:off x="6333321" y="2621112"/>
          <a:ext cx="5634946" cy="37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9" name="Worksheet" r:id="rId4" imgW="5575300" imgH="3695700" progId="Excel.Sheet.12">
                  <p:embed/>
                </p:oleObj>
              </mc:Choice>
              <mc:Fallback>
                <p:oleObj name="Worksheet" r:id="rId4" imgW="5575300" imgH="36957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2BE3B7-9D7D-CA4C-A58E-3EE7C2BDF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3321" y="2621112"/>
                        <a:ext cx="5634946" cy="373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65C08-04D0-B249-B1F9-404263367314}"/>
              </a:ext>
            </a:extLst>
          </p:cNvPr>
          <p:cNvSpPr/>
          <p:nvPr/>
        </p:nvSpPr>
        <p:spPr>
          <a:xfrm>
            <a:off x="6333321" y="1722870"/>
            <a:ext cx="5634946" cy="89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Expressed Interest in Employment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Reported in 11 Surveys</a:t>
            </a:r>
          </a:p>
        </p:txBody>
      </p:sp>
    </p:spTree>
    <p:extLst>
      <p:ext uri="{BB962C8B-B14F-4D97-AF65-F5344CB8AC3E}">
        <p14:creationId xmlns:p14="http://schemas.microsoft.com/office/powerpoint/2010/main" val="2016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-research 6-14-19" id="{975EA366-F25D-984C-9415-02B88D191097}" vid="{A326DA4F-1012-B242-9FB9-AEE8EC4889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2527</TotalTime>
  <Words>3889</Words>
  <Application>Microsoft Macintosh PowerPoint</Application>
  <PresentationFormat>Widescreen</PresentationFormat>
  <Paragraphs>503</Paragraphs>
  <Slides>72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Calibri</vt:lpstr>
      <vt:lpstr>Franklin Gothic Book</vt:lpstr>
      <vt:lpstr>Franklin Gothic Medium</vt:lpstr>
      <vt:lpstr>Helvetica</vt:lpstr>
      <vt:lpstr>Monotype Sorts</vt:lpstr>
      <vt:lpstr>Times</vt:lpstr>
      <vt:lpstr>Times New Roman</vt:lpstr>
      <vt:lpstr>Wingdings</vt:lpstr>
      <vt:lpstr>Office Theme</vt:lpstr>
      <vt:lpstr>Worksheet</vt:lpstr>
      <vt:lpstr>        </vt:lpstr>
      <vt:lpstr> </vt:lpstr>
      <vt:lpstr>Why Focus on Work for People with Serious Mental Illness?</vt:lpstr>
      <vt:lpstr>Positive Impact of Competitive Employment  on Mental Health and Well-Being</vt:lpstr>
      <vt:lpstr>Positive Impact of Competitive Employment  for People with Mental Illness</vt:lpstr>
      <vt:lpstr>Negative Impact of Job Loss  and Extended Unemployment</vt:lpstr>
      <vt:lpstr>Unemployment and Disability Benefits</vt:lpstr>
      <vt:lpstr>After Their First Hospitalization,  Few People with Serious Mental Illness Work</vt:lpstr>
      <vt:lpstr>Need for Employment Services</vt:lpstr>
      <vt:lpstr>Individual Placement and Support (IPS)</vt:lpstr>
      <vt:lpstr>Four Trends in IPS Research     </vt:lpstr>
      <vt:lpstr>Trend 1:  Expanding the Evidence Base </vt:lpstr>
      <vt:lpstr>Day Treatment Conversions to IPS:  Common Study Design in 4 Studies</vt:lpstr>
      <vt:lpstr>Day Treatment Conversion Studies Comparing 6 Sites Converting to IPS to 4 Control Sites (Not Converting)  </vt:lpstr>
      <vt:lpstr>Similar Results in All  Day Treatment Conversions</vt:lpstr>
      <vt:lpstr>Randomized Controlled Trials of IPS </vt:lpstr>
      <vt:lpstr> </vt:lpstr>
      <vt:lpstr>Summary Statistics for RCTs of IPS</vt:lpstr>
      <vt:lpstr>Competitive Employment Rates in 28  Randomized Controlled Trials of IPS</vt:lpstr>
      <vt:lpstr>Overall Findings for 28 RCTs</vt:lpstr>
      <vt:lpstr>IPS Typically Has Better Monthly Employment Rates Example:  Mental Health Treatment Study (MHTS)  </vt:lpstr>
      <vt:lpstr>Compared to usual services, IPS has superior employment outcomes on numerous criteria</vt:lpstr>
      <vt:lpstr>18-Month Competitive Employment  Outcomes  in 4 Controlled Trials of IPS (Bond et al., 2012)</vt:lpstr>
      <vt:lpstr> </vt:lpstr>
      <vt:lpstr>IPS Clients Maintained Steady Employment Over the Long Term in 3 Studies  </vt:lpstr>
      <vt:lpstr>Long-Term Outcomes for Clients with Severe (46%) and Moderate (54%) Mental Illness  </vt:lpstr>
      <vt:lpstr>MHTS Long-Term Follow-up Study</vt:lpstr>
      <vt:lpstr> Long-term follow-up in RCT comparing Treatment (IPS) to Control (no services)  Means annual earnings during 5-year follow-up after end of 2-year study  </vt:lpstr>
      <vt:lpstr>Summary of MHTS Long-Term  Findings</vt:lpstr>
      <vt:lpstr>IPS Has Been Successful  in Diverse Locations </vt:lpstr>
      <vt:lpstr>Barriers to Implementing IPS  in Rural Areas    </vt:lpstr>
      <vt:lpstr> IPS Implementation Barriers and Strategies in Rural Communities: Qualitative Study    </vt:lpstr>
      <vt:lpstr>IPS Fidelity and Employment Rates Similar in Urban and Rural Communities</vt:lpstr>
      <vt:lpstr> </vt:lpstr>
      <vt:lpstr>Factors Associated with Lower Employment Rates for IPS in Europe  </vt:lpstr>
      <vt:lpstr>Systematic Reviews of  IPS  for People with Serious Mental Illness</vt:lpstr>
      <vt:lpstr>Cost-Effectiveness of IPS: Areas of Impact Compared to Controls   </vt:lpstr>
      <vt:lpstr>IPS Studies of Costs and Cost-Effectiveness </vt:lpstr>
      <vt:lpstr>Impact of IPS on Mental Health and Well-Being</vt:lpstr>
      <vt:lpstr>Trend 2: Assessing IPS Effectiveness in Target Subgroups of People with Mental Illness </vt:lpstr>
      <vt:lpstr>Equality of IPS Access and Outcome for People of Color (Perkins,2021) </vt:lpstr>
      <vt:lpstr>IPS Is Effective for Many Subgroups of People with Serious Mental Illness (Campbell, 2011) </vt:lpstr>
      <vt:lpstr>Recent Focus on Employment Services for Young Adults </vt:lpstr>
      <vt:lpstr>Evaluations of IPS for Young Adults</vt:lpstr>
      <vt:lpstr>International Focus on  Employment and Education for Young Adults</vt:lpstr>
      <vt:lpstr>Goals of Young Adults with Early Psychosis (N=63) Ratings of Importance and Impact on Outcome</vt:lpstr>
      <vt:lpstr>Trend 3:  Expanding IPS to New Populations Beyond People with Severe Mental Illness  </vt:lpstr>
      <vt:lpstr>Competitive Employment Rates in Controlled Studies of IPS in Other Populations (Bond et al., 2019)</vt:lpstr>
      <vt:lpstr>Recent Randomized Controlled Trials of IPS in Other Populations or Specific Subgroups </vt:lpstr>
      <vt:lpstr>Emerging Research on IPS for People with Substance Use Disorders     </vt:lpstr>
      <vt:lpstr>Job Loss During COVID Pandemic: Should we provide IPS to displaced workers?</vt:lpstr>
      <vt:lpstr>Trend 4:  Developing Strategies to Disseminate,      Implement, Sustain, and Expand IPS   </vt:lpstr>
      <vt:lpstr>International IPS Learning Community   </vt:lpstr>
      <vt:lpstr>PowerPoint Presentation</vt:lpstr>
      <vt:lpstr>PowerPoint Presentation</vt:lpstr>
      <vt:lpstr> State Agency Strategies for Promoting IPS    </vt:lpstr>
      <vt:lpstr>Learning Community States Provide More State Support for IPS Than Do Other States     </vt:lpstr>
      <vt:lpstr>Learning Community States Access More Funding Sources Than Do Other States     </vt:lpstr>
      <vt:lpstr>More Rapid Growth of IPS Services in Learning Community Than Outside     </vt:lpstr>
      <vt:lpstr>PowerPoint Presentation</vt:lpstr>
      <vt:lpstr>PowerPoint Presentation</vt:lpstr>
      <vt:lpstr>Impact of COVID Pandemic on  Learning Community Employment Rates   </vt:lpstr>
      <vt:lpstr>Most IPS Learning Community Programs  Meet Fidelity Standards (≥100)</vt:lpstr>
      <vt:lpstr>PowerPoint Presentation</vt:lpstr>
      <vt:lpstr> </vt:lpstr>
      <vt:lpstr> </vt:lpstr>
      <vt:lpstr>Factors Promoting Spread of IPS Outside US (Drake, 2020)   </vt:lpstr>
      <vt:lpstr>Growth in Number of IPS Programs  in the Netherlands, 2014-2018</vt:lpstr>
      <vt:lpstr>High and Low Fidelity Supported Employment Programs in Japan  </vt:lpstr>
      <vt:lpstr> </vt:lpstr>
      <vt:lpstr>Current Trends in IPS: Overall Conclusions  </vt:lpstr>
      <vt:lpstr>IPS Research Evidence Powerpoint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Gary R. Bond</dc:creator>
  <cp:lastModifiedBy>Gary Bond</cp:lastModifiedBy>
  <cp:revision>232</cp:revision>
  <cp:lastPrinted>2021-04-01T21:20:03Z</cp:lastPrinted>
  <dcterms:created xsi:type="dcterms:W3CDTF">2019-06-14T15:00:24Z</dcterms:created>
  <dcterms:modified xsi:type="dcterms:W3CDTF">2021-04-02T02:54:38Z</dcterms:modified>
</cp:coreProperties>
</file>