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8" r:id="rId2"/>
    <p:sldId id="259" r:id="rId3"/>
    <p:sldId id="2315" r:id="rId4"/>
    <p:sldId id="2343" r:id="rId5"/>
    <p:sldId id="264" r:id="rId6"/>
    <p:sldId id="265" r:id="rId7"/>
    <p:sldId id="266" r:id="rId8"/>
    <p:sldId id="267" r:id="rId9"/>
    <p:sldId id="2359" r:id="rId10"/>
    <p:sldId id="2360" r:id="rId11"/>
    <p:sldId id="2372" r:id="rId12"/>
    <p:sldId id="2282" r:id="rId13"/>
    <p:sldId id="2369" r:id="rId14"/>
    <p:sldId id="2314" r:id="rId15"/>
    <p:sldId id="318" r:id="rId16"/>
    <p:sldId id="2371" r:id="rId17"/>
    <p:sldId id="300" r:id="rId18"/>
    <p:sldId id="2317" r:id="rId19"/>
    <p:sldId id="2374" r:id="rId20"/>
    <p:sldId id="2334" r:id="rId21"/>
    <p:sldId id="2324" r:id="rId22"/>
    <p:sldId id="302" r:id="rId23"/>
    <p:sldId id="2283" r:id="rId24"/>
    <p:sldId id="2357" r:id="rId25"/>
    <p:sldId id="303" r:id="rId26"/>
    <p:sldId id="306" r:id="rId27"/>
    <p:sldId id="2338" r:id="rId28"/>
    <p:sldId id="319" r:id="rId29"/>
    <p:sldId id="2316" r:id="rId30"/>
    <p:sldId id="2337" r:id="rId31"/>
    <p:sldId id="2032" r:id="rId32"/>
    <p:sldId id="2351" r:id="rId33"/>
    <p:sldId id="280" r:id="rId34"/>
    <p:sldId id="2036" r:id="rId35"/>
    <p:sldId id="2365" r:id="rId36"/>
    <p:sldId id="2362" r:id="rId37"/>
    <p:sldId id="284" r:id="rId38"/>
    <p:sldId id="2333" r:id="rId39"/>
    <p:sldId id="286" r:id="rId40"/>
    <p:sldId id="2368" r:id="rId41"/>
    <p:sldId id="2361" r:id="rId42"/>
    <p:sldId id="322" r:id="rId43"/>
    <p:sldId id="2332" r:id="rId44"/>
    <p:sldId id="321" r:id="rId45"/>
    <p:sldId id="292" r:id="rId46"/>
    <p:sldId id="293" r:id="rId47"/>
    <p:sldId id="2345" r:id="rId48"/>
    <p:sldId id="295" r:id="rId49"/>
    <p:sldId id="331" r:id="rId50"/>
    <p:sldId id="332" r:id="rId51"/>
    <p:sldId id="333" r:id="rId52"/>
    <p:sldId id="31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C30"/>
    <a:srgbClr val="550527"/>
    <a:srgbClr val="C5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67" autoAdjust="0"/>
    <p:restoredTop sz="91618"/>
  </p:normalViewPr>
  <p:slideViewPr>
    <p:cSldViewPr snapToGrid="0">
      <p:cViewPr varScale="1">
        <p:scale>
          <a:sx n="117" d="100"/>
          <a:sy n="11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ybond/Desktop/haslett%20rural%20urb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ybond/Desktop/19%20baller%20mhts%209-19/mhts%20long%20term%209-9-19/Figure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garybond/Documents/gary/present/16%20present/new%20graphs/hoffm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Mean Employment Rate for IPS Programs in</a:t>
            </a:r>
            <a:r>
              <a:rPr lang="en-US" sz="1800" baseline="0" dirty="0">
                <a:latin typeface="Times New Roman" charset="0"/>
                <a:ea typeface="Times New Roman" charset="0"/>
                <a:cs typeface="Times New Roman" charset="0"/>
              </a:rPr>
              <a:t> Different Sized Communities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Mean Employment Rate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Sheet1!$E$6:$E$8</c:f>
              <c:strCache>
                <c:ptCount val="3"/>
                <c:pt idx="0">
                  <c:v>Metropolitan  (N=66)</c:v>
                </c:pt>
                <c:pt idx="1">
                  <c:v>Micropolitan (10,000-50,000) (N=14)</c:v>
                </c:pt>
                <c:pt idx="2">
                  <c:v>Small Town (N=7)</c:v>
                </c:pt>
              </c:strCache>
            </c:strRef>
          </c:cat>
          <c:val>
            <c:numRef>
              <c:f>Sheet1!$F$6:$F$8</c:f>
              <c:numCache>
                <c:formatCode>0%</c:formatCode>
                <c:ptCount val="3"/>
                <c:pt idx="0">
                  <c:v>0.43</c:v>
                </c:pt>
                <c:pt idx="1">
                  <c:v>0.49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E-AA44-A4BA-43E059008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2337200"/>
        <c:axId val="-2104362688"/>
      </c:barChart>
      <c:catAx>
        <c:axId val="-21423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04362688"/>
        <c:crossesAt val="0"/>
        <c:auto val="1"/>
        <c:lblAlgn val="ctr"/>
        <c:lblOffset val="100"/>
        <c:noMultiLvlLbl val="0"/>
      </c:catAx>
      <c:valAx>
        <c:axId val="-21043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4233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0425932746537"/>
          <c:y val="1.2427849260210995E-2"/>
          <c:w val="0.887013546619284"/>
          <c:h val="0.815749588100471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Treatment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numRef>
              <c:f>Sheet1!$A$3:$A$7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Sheet1!$B$3:$B$7</c:f>
              <c:numCache>
                <c:formatCode>General</c:formatCode>
                <c:ptCount val="5"/>
                <c:pt idx="0">
                  <c:v>2421</c:v>
                </c:pt>
                <c:pt idx="1">
                  <c:v>2669</c:v>
                </c:pt>
                <c:pt idx="2">
                  <c:v>2805</c:v>
                </c:pt>
                <c:pt idx="3">
                  <c:v>3118</c:v>
                </c:pt>
                <c:pt idx="4">
                  <c:v>3368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A7-1948-AD11-C9E716191587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numRef>
              <c:f>Sheet1!$A$3:$A$7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Sheet1!$C$3:$C$7</c:f>
              <c:numCache>
                <c:formatCode>General</c:formatCode>
                <c:ptCount val="5"/>
                <c:pt idx="0">
                  <c:v>1784</c:v>
                </c:pt>
                <c:pt idx="1">
                  <c:v>1700</c:v>
                </c:pt>
                <c:pt idx="2">
                  <c:v>1805</c:v>
                </c:pt>
                <c:pt idx="3">
                  <c:v>1917</c:v>
                </c:pt>
                <c:pt idx="4">
                  <c:v>2079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A7-1948-AD11-C9E716191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834456"/>
        <c:axId val="737834848"/>
      </c:lineChart>
      <c:catAx>
        <c:axId val="737834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7834848"/>
        <c:crosses val="autoZero"/>
        <c:auto val="1"/>
        <c:lblAlgn val="ctr"/>
        <c:lblOffset val="100"/>
        <c:noMultiLvlLbl val="0"/>
      </c:catAx>
      <c:valAx>
        <c:axId val="73783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400" baseline="0">
                    <a:latin typeface="Times New Roman" panose="02020603050405020304" pitchFamily="18" charset="0"/>
                  </a:rPr>
                  <a:t>U.S. Dollars</a:t>
                </a:r>
              </a:p>
            </c:rich>
          </c:tx>
          <c:layout>
            <c:manualLayout>
              <c:xMode val="edge"/>
              <c:yMode val="edge"/>
              <c:x val="0"/>
              <c:y val="0.35825487696521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3783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Sheet2!$G$3</c:f>
              <c:strCache>
                <c:ptCount val="1"/>
                <c:pt idx="0">
                  <c:v>IPS</c:v>
                </c:pt>
              </c:strCache>
            </c:strRef>
          </c:tx>
          <c:spPr>
            <a:solidFill>
              <a:prstClr val="black"/>
            </a:solidFill>
            <a:ln w="9525" cap="flat" cmpd="sng" algn="ctr">
              <a:solidFill>
                <a:prstClr val="black"/>
              </a:solidFill>
              <a:round/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Sheet2!$F$4:$F$6</c:f>
              <c:strCache>
                <c:ptCount val="3"/>
                <c:pt idx="0">
                  <c:v>Overall Earnings</c:v>
                </c:pt>
                <c:pt idx="1">
                  <c:v>Vocational Services</c:v>
                </c:pt>
                <c:pt idx="2">
                  <c:v>Mental Health</c:v>
                </c:pt>
              </c:strCache>
            </c:strRef>
          </c:cat>
          <c:val>
            <c:numRef>
              <c:f>Sheet2!$G$4:$G$6</c:f>
              <c:numCache>
                <c:formatCode>"$"#,##0</c:formatCode>
                <c:ptCount val="3"/>
                <c:pt idx="0">
                  <c:v>71670</c:v>
                </c:pt>
                <c:pt idx="1">
                  <c:v>86580</c:v>
                </c:pt>
                <c:pt idx="2">
                  <c:v>27270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CA-284E-AB65-860250EAAB40}"/>
            </c:ext>
          </c:extLst>
        </c:ser>
        <c:ser>
          <c:idx val="1"/>
          <c:order val="1"/>
          <c:tx>
            <c:strRef>
              <c:f>Sheet2!$H$3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prstClr val="white"/>
            </a:solidFill>
            <a:ln w="9525" cap="flat" cmpd="sng" algn="ctr">
              <a:solidFill>
                <a:prstClr val="black"/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Sheet2!$F$4:$F$6</c:f>
              <c:strCache>
                <c:ptCount val="3"/>
                <c:pt idx="0">
                  <c:v>Overall Earnings</c:v>
                </c:pt>
                <c:pt idx="1">
                  <c:v>Vocational Services</c:v>
                </c:pt>
                <c:pt idx="2">
                  <c:v>Mental Health</c:v>
                </c:pt>
              </c:strCache>
            </c:strRef>
          </c:cat>
          <c:val>
            <c:numRef>
              <c:f>Sheet2!$H$4:$H$6</c:f>
              <c:numCache>
                <c:formatCode>"$"#,##0</c:formatCode>
                <c:ptCount val="3"/>
                <c:pt idx="0">
                  <c:v>39690</c:v>
                </c:pt>
                <c:pt idx="1">
                  <c:v>71260</c:v>
                </c:pt>
                <c:pt idx="2">
                  <c:v>42900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CA-284E-AB65-860250EAAB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086002352"/>
        <c:axId val="-2085998928"/>
      </c:barChart>
      <c:catAx>
        <c:axId val="-208600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998928"/>
        <c:crosses val="autoZero"/>
        <c:auto val="1"/>
        <c:lblAlgn val="ctr"/>
        <c:lblOffset val="100"/>
        <c:noMultiLvlLbl val="0"/>
      </c:catAx>
      <c:valAx>
        <c:axId val="-2085998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-208600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127000">
        <a:schemeClr val="tx2"/>
      </a:glow>
      <a:outerShdw blurRad="50800" dist="50800" dir="5400000" algn="ctr" rotWithShape="0">
        <a:srgbClr val="000000">
          <a:alpha val="7000"/>
        </a:srgb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3547-7D37-0D4F-B1AC-8D913EA8857B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B9C0F-F1B1-0144-BC32-3312035C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8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2C3-EA35-7F4E-8D97-720386F7141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57C88-7316-124C-B3C5-252BA74E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68758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57C88-7316-124C-B3C5-252BA74EED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3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59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68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25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46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01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96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01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71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4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02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682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4213"/>
            <a:ext cx="6075363" cy="3417887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56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92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4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45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55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238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343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789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3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26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35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14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521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597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39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4373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597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2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195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538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501"/>
            <a:ext cx="5486400" cy="4102497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z="1800" dirty="0">
                <a:latin typeface="Times New Roman" charset="0"/>
              </a:rPr>
              <a:t>	</a:t>
            </a:r>
          </a:p>
        </p:txBody>
      </p:sp>
      <p:sp>
        <p:nvSpPr>
          <p:cNvPr id="18435" name="Placeholder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/>
        </p:spPr>
      </p:sp>
    </p:spTree>
    <p:extLst>
      <p:ext uri="{BB962C8B-B14F-4D97-AF65-F5344CB8AC3E}">
        <p14:creationId xmlns:p14="http://schemas.microsoft.com/office/powerpoint/2010/main" val="29304795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17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48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8708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90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044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22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45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95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7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Bond, G. R. (2004). Supported employment:  Evidence for an evidence-based practice.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 345-359.</a:t>
            </a:r>
          </a:p>
        </p:txBody>
      </p:sp>
    </p:spTree>
    <p:extLst>
      <p:ext uri="{BB962C8B-B14F-4D97-AF65-F5344CB8AC3E}">
        <p14:creationId xmlns:p14="http://schemas.microsoft.com/office/powerpoint/2010/main" val="1231704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(Bond et al., 2012; Frederick &amp;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VanderWeele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2019; Kinoshita et al., 2013; Marshall et al., 2014; Metcalfe et al., 2018;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2016)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0" y="1122363"/>
            <a:ext cx="9144000" cy="413543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C199-4E36-BE45-B7F8-B023A9958CF2}" type="datetime1">
              <a:rPr lang="en-US" smtClean="0"/>
              <a:t>9/23/19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098549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668000" y="1122363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06-DA65-654C-A674-D79804A9A222}" type="datetime1">
              <a:rPr lang="en-US" smtClean="0"/>
              <a:t>9/23/19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CC35-CF17-CC42-A49F-F97F90BE41D3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CF0C-DE15-4D4C-97B7-DF27638DB270}" type="datetime1">
              <a:rPr lang="en-US" smtClean="0"/>
              <a:t>9/23/19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EC05-CCD5-2141-A69D-C3D0F4E34DA2}" type="datetime1">
              <a:rPr lang="en-US" smtClean="0"/>
              <a:t>9/23/19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BD1D-1323-AC44-93A5-A2109A8F7F3D}" type="datetime1">
              <a:rPr lang="en-US" smtClean="0"/>
              <a:t>9/23/19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066-F9FA-B242-9381-9597B4D42B5A}" type="datetime1">
              <a:rPr lang="en-US" smtClean="0"/>
              <a:t>9/23/19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32228624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CA47-F40E-EB42-8B45-705D0E4C42FE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psworks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3.xls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9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70949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5144544"/>
            <a:ext cx="9144000" cy="4495800"/>
          </a:xfrm>
        </p:spPr>
        <p:txBody>
          <a:bodyPr/>
          <a:lstStyle/>
          <a:p>
            <a:pPr algn="ctr">
              <a:buFont typeface="Wingdings" charset="0"/>
              <a:buNone/>
              <a:defRPr/>
            </a:pPr>
            <a:r>
              <a:rPr lang="en-US" dirty="0">
                <a:effectLst/>
                <a:latin typeface="Times" charset="0"/>
                <a:ea typeface="ＭＳ Ｐゴシック" charset="0"/>
                <a:cs typeface="ＭＳ Ｐゴシック" charset="0"/>
              </a:rPr>
              <a:t>Updated 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9-23</a:t>
            </a:r>
            <a:r>
              <a:rPr lang="en-US" dirty="0">
                <a:effectLst/>
                <a:latin typeface="Times" charset="0"/>
                <a:ea typeface="ＭＳ Ｐゴシック" charset="0"/>
                <a:cs typeface="ＭＳ Ｐゴシック" charset="0"/>
              </a:rPr>
              <a:t>-19 by Gary Bond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" y="1986455"/>
            <a:ext cx="1219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Evidence for the Effectiveness of </a:t>
            </a:r>
            <a:br>
              <a:rPr lang="en-US" sz="6000" dirty="0">
                <a:solidFill>
                  <a:schemeClr val="tx2"/>
                </a:solidFill>
                <a:latin typeface="Times New Roman" charset="0"/>
              </a:rPr>
            </a:br>
            <a:r>
              <a:rPr lang="en-US" sz="6000" dirty="0">
                <a:solidFill>
                  <a:schemeClr val="tx2"/>
                </a:solidFill>
                <a:latin typeface="Times New Roman" charset="0"/>
              </a:rPr>
              <a:t>Individual Placement and Support Model of Supported Employment</a:t>
            </a:r>
            <a:endParaRPr lang="en-US" sz="5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2164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BD99-D890-2248-AC9C-210B664A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65125"/>
            <a:ext cx="11776364" cy="122616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Compilation of 27 IPS RCTs as of September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DC51-8CEE-8347-AC9C-423D2343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41" y="1825625"/>
            <a:ext cx="10872019" cy="489585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RCTs of IPS for people with serious mental illness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studies if they assessed IPS fidelity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studies comparing standard IPS services to adapted IPS (such as IPS-Lite) or enhanced IPS (such as IPS + cognitive remediation)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excluded “enhanced IPS” in three-group designs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1E4A3-77A0-F046-8126-DBBC81A2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3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78860" y="356680"/>
            <a:ext cx="3242553" cy="3981855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860" y="175098"/>
            <a:ext cx="32425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Study </a:t>
            </a:r>
            <a:r>
              <a:rPr lang="en-US" sz="4000" dirty="0" err="1">
                <a:latin typeface="Times New Roman" charset="0"/>
                <a:ea typeface="ＭＳ Ｐゴシック" charset="0"/>
                <a:cs typeface="ＭＳ Ｐゴシック" charset="0"/>
              </a:rPr>
              <a:t>Characteristicsof</a:t>
            </a: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 27 RCTs of IPS for People with Serious Mental Illness</a:t>
            </a:r>
            <a:endParaRPr lang="en-US" sz="40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7392295-8932-724F-91DE-C32996022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381675"/>
              </p:ext>
            </p:extLst>
          </p:nvPr>
        </p:nvGraphicFramePr>
        <p:xfrm>
          <a:off x="3897085" y="32657"/>
          <a:ext cx="7903029" cy="682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2" name="Worksheet" r:id="rId4" imgW="10071100" imgH="8699500" progId="Excel.Sheet.12">
                  <p:embed/>
                </p:oleObj>
              </mc:Choice>
              <mc:Fallback>
                <p:oleObj name="Worksheet" r:id="rId4" imgW="10071100" imgH="8699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7085" y="32657"/>
                        <a:ext cx="7903029" cy="682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1507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6625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Characteristics of RCTs of IPS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1008368" y="1767498"/>
            <a:ext cx="10525991" cy="49045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12 U.S. studies and 15 outside U.S.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2/3 of studies had at least 18-month follow-up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Total enrollment = 6,359 participants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In most studies, participants mainly recruited from community mental </a:t>
            </a:r>
            <a:r>
              <a:rPr lang="en-US" sz="4000">
                <a:latin typeface="Times New Roman" charset="0"/>
                <a:ea typeface="ＭＳ Ｐゴシック" charset="0"/>
                <a:cs typeface="ＭＳ Ｐゴシック" charset="0"/>
              </a:rPr>
              <a:t>health agencies </a:t>
            </a: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In most studies, the control group received services as usual (sometimes best practices)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6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020" y="-135629"/>
            <a:ext cx="8872728" cy="1905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Competitive Employment Rates in 27 </a:t>
            </a:r>
            <a:b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800" dirty="0">
                <a:latin typeface="Times New Roman" charset="0"/>
                <a:ea typeface="ＭＳ Ｐゴシック" charset="0"/>
                <a:cs typeface="ＭＳ Ｐゴシック" charset="0"/>
              </a:rPr>
              <a:t>Randomized Controlled Trials of IPS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F78CC-614E-FC4B-9343-AEE25F1F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165"/>
            <a:ext cx="12192000" cy="52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2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19456"/>
            <a:ext cx="8610600" cy="1152144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Overall Findings for 26 RCTs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09539" name="Rectangle 3"/>
          <p:cNvSpPr>
            <a:spLocks noGrp="1" noChangeArrowheads="1"/>
          </p:cNvSpPr>
          <p:nvPr>
            <p:ph idx="1"/>
          </p:nvPr>
        </p:nvSpPr>
        <p:spPr>
          <a:xfrm>
            <a:off x="1790700" y="1853094"/>
            <a:ext cx="81915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26 of 27 studies showed a significant advantage for IPS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(Exception: Study in mainland China had borderline significance)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Mean competitive employment rates for the 27 studies:</a:t>
            </a:r>
          </a:p>
          <a:p>
            <a:pPr lvl="3"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55% for IPS</a:t>
            </a:r>
          </a:p>
          <a:p>
            <a:pPr lvl="3"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</a:rPr>
              <a:t>24% for controls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16932"/>
            <a:ext cx="12192000" cy="14647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IPS Competitive Employment Rates Similar in Large Cities and Rural Communities (Haslett, 2011)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743200"/>
            <a:ext cx="6629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sz="40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33287"/>
              </p:ext>
            </p:extLst>
          </p:nvPr>
        </p:nvGraphicFramePr>
        <p:xfrm>
          <a:off x="3150823" y="1630497"/>
          <a:ext cx="5343181" cy="462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872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F12B-7EEB-F143-9B4D-3449627C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8" y="-104504"/>
            <a:ext cx="11179629" cy="147673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18-Month Competitive Employment Outcomes in </a:t>
            </a:r>
            <a:br>
              <a:rPr lang="en-US" sz="3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6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Meta-Analysis of 4 RCTs of IPS (Bond et al., 2012)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599C0-00D3-1643-9E3D-537A3B3E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06853A-A958-934A-BE3B-597B80450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15B146-1CB6-E146-8C37-D5B2250A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191"/>
            <a:ext cx="12192000" cy="35216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10D6B75-22B0-8545-86C3-5610744AAA57}"/>
              </a:ext>
            </a:extLst>
          </p:cNvPr>
          <p:cNvSpPr txBox="1">
            <a:spLocks/>
          </p:cNvSpPr>
          <p:nvPr/>
        </p:nvSpPr>
        <p:spPr>
          <a:xfrm>
            <a:off x="506185" y="5333817"/>
            <a:ext cx="11179629" cy="147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The right hand column, “d,” is the effect size.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≥ .50 is “medium” and ≥ .80 is “large”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781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4478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942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43542"/>
            <a:ext cx="119742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Mean Job Tenure in Two IPS Studies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457" y="5257802"/>
            <a:ext cx="115098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Job tenure for IPS was triple that for usual services in Hoffmann study.</a:t>
            </a:r>
            <a:endParaRPr lang="en-US" sz="54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84874"/>
              </p:ext>
            </p:extLst>
          </p:nvPr>
        </p:nvGraphicFramePr>
        <p:xfrm>
          <a:off x="1508851" y="1387366"/>
          <a:ext cx="9159149" cy="3704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6" name="Worksheet" r:id="rId4" imgW="3987800" imgH="1612900" progId="Excel.Sheet.8">
                  <p:embed/>
                </p:oleObj>
              </mc:Choice>
              <mc:Fallback>
                <p:oleObj name="Worksheet" r:id="rId4" imgW="3987800" imgH="1612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8851" y="1387366"/>
                        <a:ext cx="9159149" cy="37044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48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1031"/>
            <a:ext cx="12192000" cy="22968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Long-Term Outcomes (% Steady Workers) </a:t>
            </a:r>
            <a:r>
              <a:rPr lang="en-US" sz="5800" dirty="0">
                <a:latin typeface="Times New Roman" charset="0"/>
                <a:ea typeface="Times New Roman" charset="0"/>
                <a:cs typeface="Times New Roman" charset="0"/>
              </a:rPr>
              <a:t>in Three IPS </a:t>
            </a:r>
            <a:r>
              <a:rPr lang="en-US" sz="58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Studies</a:t>
            </a:r>
            <a:r>
              <a:rPr lang="en-US" sz="53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en-US" dirty="0">
                <a:effectLst/>
                <a:ea typeface="+mj-ea"/>
                <a:cs typeface="+mj-cs"/>
              </a:rPr>
            </a:b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677" y="4694313"/>
            <a:ext cx="11669485" cy="1982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Follow-up periods:  Hoffmann (2014): 5 years; </a:t>
            </a:r>
          </a:p>
          <a:p>
            <a:pPr>
              <a:defRPr/>
            </a:pPr>
            <a:r>
              <a:rPr lang="en-US" sz="3600" dirty="0" err="1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Salyers</a:t>
            </a:r>
            <a:r>
              <a:rPr lang="en-US" sz="3600" dirty="0">
                <a:solidFill>
                  <a:srgbClr val="00041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 (2004): 10 years; Becker (2007) 8-12 years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199" y="1533423"/>
            <a:ext cx="7768440" cy="35605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28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0985" y="2279025"/>
            <a:ext cx="4622272" cy="4661941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follow-up of RCT comparing Treatment (IPS) to Control (no services)</a:t>
            </a:r>
            <a:b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Means annual earnings during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5-year follow-up after end of 2-year study</a:t>
            </a:r>
            <a:br>
              <a:rPr lang="en-US" dirty="0">
                <a:solidFill>
                  <a:schemeClr val="bg2"/>
                </a:solidFill>
                <a:effectLst/>
                <a:ea typeface="+mj-ea"/>
                <a:cs typeface="+mj-cs"/>
              </a:rPr>
            </a:br>
            <a:b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257" y="6066972"/>
            <a:ext cx="2438400" cy="7910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988860"/>
              </p:ext>
            </p:extLst>
          </p:nvPr>
        </p:nvGraphicFramePr>
        <p:xfrm>
          <a:off x="5050513" y="1726709"/>
          <a:ext cx="7509918" cy="521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A7F97085-AB5D-6748-A4E5-6276E4BD1B10}"/>
              </a:ext>
            </a:extLst>
          </p:cNvPr>
          <p:cNvSpPr txBox="1">
            <a:spLocks noChangeArrowheads="1"/>
          </p:cNvSpPr>
          <p:nvPr/>
        </p:nvSpPr>
        <p:spPr>
          <a:xfrm>
            <a:off x="-99086" y="-194871"/>
            <a:ext cx="12291086" cy="2059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en-US" sz="84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Long-Term Outcomes from Mental Health Treatment Study for 2,055 Disability Beneficiaries (SSDI)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61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(Baller et al., 2019)</a:t>
            </a: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7860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8857"/>
            <a:ext cx="9144000" cy="1447800"/>
          </a:xfrm>
        </p:spPr>
        <p:txBody>
          <a:bodyPr vert="horz" lIns="90488" tIns="45720" rIns="90488" bIns="45720" rtlCol="0" anchor="ctr">
            <a:normAutofit/>
          </a:bodyPr>
          <a:lstStyle/>
          <a:p>
            <a:r>
              <a:rPr lang="en-US" sz="5400">
                <a:latin typeface="Times New Roman" charset="0"/>
                <a:ea typeface="ＭＳ Ｐゴシック" charset="0"/>
                <a:cs typeface="Times New Roman" charset="0"/>
              </a:rPr>
              <a:t>Why Focus on Work?</a:t>
            </a:r>
            <a:endParaRPr lang="en-US" sz="480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94657" y="1850572"/>
            <a:ext cx="10940143" cy="5007428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Most clients want to work!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Most clients see work as a key part of recovery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Being productive = Basic human need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In most societies, typical adult role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Working can be a way out of poverty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Working may prevent entry into disability system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5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3543" y="564521"/>
            <a:ext cx="12192000" cy="1578329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36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257" y="6066972"/>
            <a:ext cx="2438400" cy="7910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A7F0D-C14E-754E-B17D-3C53538CC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68" y="148288"/>
            <a:ext cx="10926577" cy="657318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D288018-182A-A54F-ACFC-BF995B1CA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306" y="1158533"/>
            <a:ext cx="3386351" cy="108999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ヒラギノ角ゴ Pro W3" charset="-128"/>
                <a:cs typeface="ヒラギノ角ゴ Pro W3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/>
                <a:ea typeface="+mj-ea"/>
                <a:cs typeface="+mj-cs"/>
              </a:rPr>
              <a:t>Mean earnings over 5 years</a:t>
            </a:r>
          </a:p>
        </p:txBody>
      </p:sp>
    </p:spTree>
    <p:extLst>
      <p:ext uri="{BB962C8B-B14F-4D97-AF65-F5344CB8AC3E}">
        <p14:creationId xmlns:p14="http://schemas.microsoft.com/office/powerpoint/2010/main" val="393129093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631"/>
            <a:ext cx="12192000" cy="16625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Cost-Effectiveness of IPS: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Areas of Impact Compared to Controls</a:t>
            </a: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0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2509" y="1856509"/>
            <a:ext cx="11543225" cy="5001491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Sometimes reduced psychiatric hospital use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In short term, similar or more outpatient treatment 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In long term, reduced outpatient treatment</a:t>
            </a:r>
          </a:p>
          <a:p>
            <a:pPr marL="571500" indent="-571500">
              <a:lnSpc>
                <a:spcPct val="110000"/>
              </a:lnSpc>
              <a:defRPr/>
            </a:pPr>
            <a:r>
              <a:rPr lang="en-US" altLang="en-US" sz="4000" dirty="0">
                <a:latin typeface="Times New Roman" charset="0"/>
              </a:rPr>
              <a:t>Not yet rigorously studied: IPS impact on general health care, SSI/SSDI, and criminal justice system</a:t>
            </a:r>
          </a:p>
          <a:p>
            <a:endParaRPr lang="en-US" sz="4000" dirty="0">
              <a:latin typeface="Times New Roman"/>
              <a:cs typeface="Times New Roman"/>
              <a:sym typeface="Wingdings" pitchFamily="2" charset="2"/>
            </a:endParaRPr>
          </a:p>
          <a:p>
            <a:pPr marL="0" lvl="0" indent="0">
              <a:buNone/>
            </a:pPr>
            <a:endParaRPr lang="en-US" sz="4000" dirty="0">
              <a:latin typeface="Times New Roman"/>
              <a:cs typeface="Times New Roman"/>
            </a:endParaRP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1793" y="33867"/>
            <a:ext cx="11335407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solidFill>
                  <a:srgbClr val="002060"/>
                </a:solidFill>
                <a:latin typeface="Times New Roman"/>
              </a:rPr>
              <a:t>5-Year Return on Investment for IPS and Traditional Voc Services (Hoffmann, 2014)</a:t>
            </a:r>
            <a:endParaRPr lang="en-US" sz="4800" dirty="0">
              <a:solidFill>
                <a:srgbClr val="00206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077200" y="4495800"/>
            <a:ext cx="7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551793" y="1405467"/>
            <a:ext cx="113354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002060"/>
                </a:solidFill>
                <a:latin typeface="Times New Roman" charset="0"/>
              </a:rPr>
              <a:t>For every $1 spent on spent on services, </a:t>
            </a:r>
          </a:p>
          <a:p>
            <a:r>
              <a:rPr lang="en-US" sz="4400" i="1" dirty="0">
                <a:solidFill>
                  <a:srgbClr val="002060"/>
                </a:solidFill>
                <a:latin typeface="Times New Roman" charset="0"/>
              </a:rPr>
              <a:t>Return in employment earnings =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 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charset="0"/>
              </a:rPr>
              <a:t>	44¢ </a:t>
            </a:r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for IPS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              	</a:t>
            </a:r>
          </a:p>
          <a:p>
            <a:r>
              <a:rPr lang="en-US" sz="4400" b="1" dirty="0">
                <a:solidFill>
                  <a:srgbClr val="002060"/>
                </a:solidFill>
                <a:latin typeface="Times New Roman" charset="0"/>
              </a:rPr>
              <a:t>	13¢ </a:t>
            </a:r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for traditional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charset="0"/>
              </a:rPr>
              <a:t>       vocational services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223603"/>
              </p:ext>
            </p:extLst>
          </p:nvPr>
        </p:nvGraphicFramePr>
        <p:xfrm>
          <a:off x="6716110" y="3049140"/>
          <a:ext cx="5339256" cy="380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350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IPS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61697" y="1850572"/>
            <a:ext cx="10557013" cy="4870903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In most controlled trials, IPS and control groups do not differ in mental health, quality of life, or other </a:t>
            </a:r>
            <a:r>
              <a:rPr lang="en-US" sz="4000" dirty="0" err="1">
                <a:latin typeface="Times New Roman"/>
                <a:ea typeface="ＭＳ Ｐゴシック" charset="0"/>
                <a:cs typeface="Times New Roman"/>
              </a:rPr>
              <a:t>nonvocational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outcomes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One exception:  In some studies, IPS clients have reduced use of mental health services, especially psychiatric hospitalizations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dirty="0" err="1">
                <a:latin typeface="Times New Roman"/>
                <a:ea typeface="ＭＳ Ｐゴシック" charset="0"/>
                <a:cs typeface="Times New Roman"/>
              </a:rPr>
              <a:t>Kukla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 &amp; Bond, 2013)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1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9579-703C-A745-A26B-A66BBD13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00"/>
            <a:ext cx="11901487" cy="1063625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IPS on social functioning in veterans with PTSD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(Mueller et al. 2019)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C827-1FA6-D94F-836C-60B3AF53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81" y="1885951"/>
            <a:ext cx="12098790" cy="497204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controlled trial comparing IPS to Transitional Work Program (TWP) over 18 months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541 veterans with PTSD completed a role functioning checklist at 3-month intervals</a:t>
            </a:r>
          </a:p>
          <a:p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 group improved from baseline at every follow-up</a:t>
            </a:r>
          </a:p>
          <a:p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TWP group worsened at every follow-up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independent of employment outcomes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1B5E5-B109-0A49-ACC7-0890A128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32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Competitive Employment 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44168" y="1960931"/>
            <a:ext cx="10875017" cy="4392572"/>
          </a:xfrm>
        </p:spPr>
        <p:txBody>
          <a:bodyPr vert="horz" lIns="90488" tIns="45720" rIns="90488" bIns="45720" rtlCol="0"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In general population: 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Work is beneficial for employee well-being, if: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good-quality supervision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positive workplace environment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Unemployment has consistently negative effects</a:t>
            </a:r>
          </a:p>
          <a:p>
            <a:pPr marL="0" indent="0" algn="ctr">
              <a:buNone/>
            </a:pP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800" dirty="0" err="1">
                <a:latin typeface="Times New Roman" charset="0"/>
                <a:ea typeface="Times New Roman" charset="0"/>
                <a:cs typeface="Times New Roman" charset="0"/>
              </a:rPr>
              <a:t>Modini</a:t>
            </a: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 et al. (2016)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71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Competitive Employment 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03147" y="1875285"/>
            <a:ext cx="10950653" cy="4376807"/>
          </a:xfrm>
        </p:spPr>
        <p:txBody>
          <a:bodyPr vert="horz" lIns="90488" tIns="45720" rIns="90488" bIns="45720" rtlCol="0"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300" b="1" dirty="0">
                <a:latin typeface="Times New Roman"/>
                <a:cs typeface="Times New Roman"/>
              </a:rPr>
              <a:t>For people with serious mental illness: </a:t>
            </a:r>
          </a:p>
          <a:p>
            <a:pPr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Work is beneficial in these areas: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Self esteem – 100% (3/3 studies)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Psychiatric symptoms – 57% (4/7 studies)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Life satisfaction – 33% (3/9 studies)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en-US" sz="5800" dirty="0">
                <a:latin typeface="Times New Roman"/>
                <a:cs typeface="Times New Roman"/>
              </a:rPr>
              <a:t>(Luciano, Bond, &amp; Drake, 2014)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61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22" y="182563"/>
            <a:ext cx="11832519" cy="1875284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4900" dirty="0">
                <a:latin typeface="Times New Roman"/>
                <a:cs typeface="Times New Roman"/>
              </a:rPr>
              <a:t>Impact of Employment on Mental Health Outcomes and Service Costs</a:t>
            </a:r>
            <a:r>
              <a:rPr lang="en-US" sz="5300" dirty="0">
                <a:latin typeface="Times New Roman"/>
                <a:cs typeface="Times New Roman"/>
              </a:rPr>
              <a:t> </a:t>
            </a:r>
            <a:r>
              <a:rPr lang="en-US" sz="4900" dirty="0">
                <a:latin typeface="Times New Roman"/>
                <a:cs typeface="Times New Roman"/>
              </a:rPr>
              <a:t>(Gibbons &amp; </a:t>
            </a:r>
            <a:r>
              <a:rPr lang="en-US" sz="4900" dirty="0" err="1">
                <a:latin typeface="Times New Roman"/>
                <a:cs typeface="Times New Roman"/>
              </a:rPr>
              <a:t>Salkever</a:t>
            </a:r>
            <a:r>
              <a:rPr lang="en-US" sz="4900" dirty="0">
                <a:latin typeface="Times New Roman"/>
                <a:cs typeface="Times New Roman"/>
              </a:rPr>
              <a:t>, 2019)</a:t>
            </a:r>
            <a:br>
              <a:rPr lang="en-US" sz="4800" dirty="0">
                <a:latin typeface="Times New Roman"/>
                <a:cs typeface="Times New Roman"/>
              </a:rPr>
            </a:b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38635" y="1924450"/>
            <a:ext cx="11513806" cy="4481065"/>
          </a:xfrm>
        </p:spPr>
        <p:txBody>
          <a:bodyPr vert="horz" lIns="90488" tIns="45720" rIns="90488" bIns="45720" rtlCol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study of administrative data for 5,162 clients with mental illness in public mental health system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had a small positive impact on mental health symptoms (after controlling for selection bias)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reduced total mental health services costs on average by $538 in a 6-month period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4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27" y="540327"/>
            <a:ext cx="11540359" cy="1205345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rgbClr val="FFFF00"/>
                </a:solidFill>
                <a:latin typeface="Times New Roman"/>
                <a:cs typeface="Times New Roman"/>
              </a:rPr>
              <a:t>2.    </a:t>
            </a:r>
            <a:r>
              <a:rPr lang="en-US" sz="5300" dirty="0">
                <a:latin typeface="Times New Roman"/>
                <a:cs typeface="Times New Roman"/>
              </a:rPr>
              <a:t>Assessing Applicability of IPS in Specific   	 Subgroups of People with Mental Illness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3995" y="2017986"/>
            <a:ext cx="11400817" cy="4703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Times New Roman"/>
                <a:cs typeface="Times New Roman"/>
              </a:rPr>
              <a:t>Studies show effectiveness of IPS for: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People with justice involvement  (2 studies)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People receiving disability benefits (</a:t>
            </a:r>
            <a:r>
              <a:rPr lang="en-US" sz="4000">
                <a:latin typeface="Times New Roman"/>
                <a:cs typeface="Times New Roman"/>
              </a:rPr>
              <a:t>4 studies)</a:t>
            </a:r>
            <a:endParaRPr lang="en-US" sz="4000" dirty="0">
              <a:latin typeface="Times New Roman"/>
              <a:cs typeface="Times New Roman"/>
            </a:endParaRP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People with co-occurring substance use (many)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(many)</a:t>
            </a:r>
          </a:p>
          <a:p>
            <a:pPr marL="0" lvl="0" indent="0">
              <a:buNone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9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45" y="365759"/>
            <a:ext cx="11892455" cy="1594419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Times New Roman" charset="0"/>
                <a:ea typeface="Times New Roman" charset="0"/>
                <a:cs typeface="Times New Roman" charset="0"/>
              </a:rPr>
              <a:t>IPS Is Effective Across Many Subgroups of People with Serious Mental Illness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(Campbell, 2011)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8275" y="1813035"/>
            <a:ext cx="11004331" cy="4461642"/>
          </a:xfrm>
        </p:spPr>
        <p:txBody>
          <a:bodyPr>
            <a:normAutofit fontScale="92500"/>
          </a:bodyPr>
          <a:lstStyle/>
          <a:p>
            <a:pPr lvl="0"/>
            <a:r>
              <a:rPr lang="en-US" sz="4000" dirty="0">
                <a:latin typeface="Times New Roman"/>
                <a:cs typeface="Times New Roman"/>
              </a:rPr>
              <a:t>Different diagnostic groups, including schizophrenia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All age groups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Diverse </a:t>
            </a:r>
            <a:r>
              <a:rPr lang="en-US" sz="4000" dirty="0" err="1">
                <a:latin typeface="Times New Roman"/>
                <a:cs typeface="Times New Roman"/>
              </a:rPr>
              <a:t>ethnoracial</a:t>
            </a:r>
            <a:r>
              <a:rPr lang="en-US" sz="4000" dirty="0">
                <a:latin typeface="Times New Roman"/>
                <a:cs typeface="Times New Roman"/>
              </a:rPr>
              <a:t> backgrounds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Both extensive and little or no work history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All levels of educational attainment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Mild or severe psychiatric symptoms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Extensive hospitalization history</a:t>
            </a: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 lvl="0"/>
            <a:endParaRPr lang="en-US" sz="4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9531"/>
            <a:ext cx="11738919" cy="9544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effectLst/>
                <a:latin typeface="Times New Roman" charset="0"/>
                <a:ea typeface="ＭＳ Ｐゴシック" charset="0"/>
                <a:cs typeface="Times New Roman" charset="0"/>
              </a:rPr>
              <a:t>Need for Employment Services</a:t>
            </a:r>
            <a:endParaRPr lang="en-US" sz="54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64163" name="Rectangle 3"/>
          <p:cNvSpPr>
            <a:spLocks noGrp="1" noChangeArrowheads="1"/>
          </p:cNvSpPr>
          <p:nvPr>
            <p:ph idx="1"/>
          </p:nvPr>
        </p:nvSpPr>
        <p:spPr>
          <a:xfrm>
            <a:off x="166899" y="1787235"/>
            <a:ext cx="5707428" cy="52785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Over 60% clients with severe mental illness want to work, but less than 20% employed.</a:t>
            </a:r>
          </a:p>
          <a:p>
            <a:pPr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Only 2% of people who could benefit have access to effective employment services.</a:t>
            </a:r>
            <a:endParaRPr lang="en-US" sz="4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effectLst/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2BE3B7-9D7D-CA4C-A58E-3EE7C2BDFA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94920"/>
              </p:ext>
            </p:extLst>
          </p:nvPr>
        </p:nvGraphicFramePr>
        <p:xfrm>
          <a:off x="6333321" y="2621112"/>
          <a:ext cx="5634946" cy="37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8" name="Worksheet" r:id="rId4" imgW="5575300" imgH="3695700" progId="Excel.Sheet.12">
                  <p:embed/>
                </p:oleObj>
              </mc:Choice>
              <mc:Fallback>
                <p:oleObj name="Worksheet" r:id="rId4" imgW="5575300" imgH="36957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2BE3B7-9D7D-CA4C-A58E-3EE7C2BDF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33321" y="2621112"/>
                        <a:ext cx="5634946" cy="373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665C08-04D0-B249-B1F9-404263367314}"/>
              </a:ext>
            </a:extLst>
          </p:cNvPr>
          <p:cNvSpPr/>
          <p:nvPr/>
        </p:nvSpPr>
        <p:spPr>
          <a:xfrm>
            <a:off x="6333321" y="1722870"/>
            <a:ext cx="5634946" cy="89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Times New Roman"/>
                <a:cs typeface="Times New Roman"/>
              </a:rPr>
              <a:t>Expressed Interest in Employment </a:t>
            </a:r>
          </a:p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latin typeface="Times New Roman"/>
                <a:cs typeface="Times New Roman"/>
              </a:rPr>
              <a:t>Reported in 11 Surveys</a:t>
            </a:r>
          </a:p>
        </p:txBody>
      </p:sp>
    </p:spTree>
    <p:extLst>
      <p:ext uri="{BB962C8B-B14F-4D97-AF65-F5344CB8AC3E}">
        <p14:creationId xmlns:p14="http://schemas.microsoft.com/office/powerpoint/2010/main" val="2016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6999-B519-7942-A28B-82E87A87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"/>
            <a:ext cx="10910455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 of 4 RCTs of IPS for Clients with Mental Illness and Substance Use Disorder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F6414-E680-A54D-B71A-B5752325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A7ED75-9119-744A-859A-94F83E780A67}"/>
              </a:ext>
            </a:extLst>
          </p:cNvPr>
          <p:cNvSpPr/>
          <p:nvPr/>
        </p:nvSpPr>
        <p:spPr>
          <a:xfrm>
            <a:off x="4874381" y="5724293"/>
            <a:ext cx="266752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err="1">
                <a:latin typeface="Times New Roman" charset="0"/>
                <a:ea typeface="ＭＳ Ｐゴシック" charset="0"/>
                <a:cs typeface="ＭＳ Ｐゴシック" charset="0"/>
              </a:rPr>
              <a:t>Mueser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et al. (2011)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C309A-3CD1-534C-902B-84C6B5DCA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5" y="1881331"/>
            <a:ext cx="12018527" cy="38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63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10836" y="678874"/>
            <a:ext cx="1241319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Recent Focus on Employment Services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for Young Adults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7876" y="1907149"/>
            <a:ext cx="11400817" cy="4703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/>
                <a:cs typeface="Times New Roman"/>
              </a:rPr>
              <a:t>Many different subgroups of young adults:</a:t>
            </a:r>
          </a:p>
          <a:p>
            <a:r>
              <a:rPr lang="en-US" sz="4000" dirty="0">
                <a:latin typeface="Times New Roman"/>
                <a:cs typeface="Times New Roman"/>
              </a:rPr>
              <a:t>Transition age youth (16-26, as targeted by WIOA)</a:t>
            </a:r>
          </a:p>
          <a:p>
            <a:r>
              <a:rPr lang="en-US" sz="4000" dirty="0">
                <a:latin typeface="Times New Roman"/>
                <a:cs typeface="Times New Roman"/>
              </a:rPr>
              <a:t>Foster care children being emancipated from child and family services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with first episode of psychosis</a:t>
            </a:r>
          </a:p>
          <a:p>
            <a:r>
              <a:rPr lang="en-US" sz="4000" dirty="0">
                <a:latin typeface="Times New Roman"/>
                <a:cs typeface="Times New Roman"/>
              </a:rPr>
              <a:t>Young adults (under 30) receiving community mental health services </a:t>
            </a: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6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951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18" y="0"/>
            <a:ext cx="11860307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Young Adults with FEP (N=63)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Ratings of Importance and Impact on Outcome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78071" y="1299846"/>
            <a:ext cx="5079521" cy="5024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C305E6-74B1-3142-8887-653B86667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55" y="1640541"/>
            <a:ext cx="5049328" cy="4018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2BCD9-82D9-DD47-957E-7C4FD5F0AA82}"/>
              </a:ext>
            </a:extLst>
          </p:cNvPr>
          <p:cNvSpPr txBox="1"/>
          <p:nvPr/>
        </p:nvSpPr>
        <p:spPr>
          <a:xfrm>
            <a:off x="716544" y="5632951"/>
            <a:ext cx="411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1=Not at all… 5=Very much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DDEE3-BA09-884C-B36D-3FF58EAC985A}"/>
              </a:ext>
            </a:extLst>
          </p:cNvPr>
          <p:cNvSpPr txBox="1"/>
          <p:nvPr/>
        </p:nvSpPr>
        <p:spPr>
          <a:xfrm>
            <a:off x="5848709" y="1923395"/>
            <a:ext cx="61595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ratings of importance for work/school were highest and predicted work/school participation at 12 months.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 Waal et al., 2018)</a:t>
            </a:r>
          </a:p>
        </p:txBody>
      </p:sp>
    </p:spTree>
    <p:extLst>
      <p:ext uri="{BB962C8B-B14F-4D97-AF65-F5344CB8AC3E}">
        <p14:creationId xmlns:p14="http://schemas.microsoft.com/office/powerpoint/2010/main" val="2698069439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0359" y="-472966"/>
            <a:ext cx="12081641" cy="23332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latin typeface="Times New Roman"/>
                <a:cs typeface="Times New Roman"/>
              </a:rPr>
              <a:t>Employment Outcomes in Early Psychosis Programs </a:t>
            </a:r>
            <a:r>
              <a:rPr lang="en-US" sz="4000" dirty="0">
                <a:latin typeface="Times New Roman"/>
                <a:cs typeface="Times New Roman"/>
              </a:rPr>
              <a:t>Comparing Programs With and Without IPS (8 Studies) 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202616"/>
              </p:ext>
            </p:extLst>
          </p:nvPr>
        </p:nvGraphicFramePr>
        <p:xfrm>
          <a:off x="2614889" y="1860332"/>
          <a:ext cx="7045304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3" name="Worksheet" r:id="rId3" imgW="3568700" imgH="1968500" progId="Excel.Sheet.8">
                  <p:embed/>
                </p:oleObj>
              </mc:Choice>
              <mc:Fallback>
                <p:oleObj name="Worksheet" r:id="rId3" imgW="3568700" imgH="1968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4889" y="1860332"/>
                        <a:ext cx="7045304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03777" y="5996226"/>
            <a:ext cx="4288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/>
                <a:cs typeface="Times New Roman"/>
              </a:rPr>
              <a:t>(Bond et al., 2015)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12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DF8A-5697-9846-B089-194AEA31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095017" cy="130452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18-Month Outcomes for Youth (Under 30) </a:t>
            </a:r>
            <a:br>
              <a:rPr lang="en-US" altLang="en-US" sz="5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Enrolled in 4 IPS Controlled Trials</a:t>
            </a:r>
            <a:br>
              <a:rPr lang="en-US" altLang="en-US" dirty="0">
                <a:solidFill>
                  <a:schemeClr val="bg2"/>
                </a:solidFill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0681B-B752-4E43-8C63-D66EE9B1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EA1873E-1F81-4C4C-8E42-007853AF9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210779"/>
              </p:ext>
            </p:extLst>
          </p:nvPr>
        </p:nvGraphicFramePr>
        <p:xfrm>
          <a:off x="3297381" y="1669646"/>
          <a:ext cx="5638799" cy="4428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4" name="Worksheet" r:id="rId3" imgW="6096000" imgH="4787900" progId="Excel.Sheet.8">
                  <p:embed/>
                </p:oleObj>
              </mc:Choice>
              <mc:Fallback>
                <p:oleObj name="Worksheet" r:id="rId3" imgW="6096000" imgH="4787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7381" y="1669646"/>
                        <a:ext cx="5638799" cy="4428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A4C6ADE-A9D7-BD43-8846-23EFD01ECF21}"/>
              </a:ext>
            </a:extLst>
          </p:cNvPr>
          <p:cNvSpPr/>
          <p:nvPr/>
        </p:nvSpPr>
        <p:spPr>
          <a:xfrm flipH="1">
            <a:off x="9268690" y="5359789"/>
            <a:ext cx="28263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/>
                <a:cs typeface="Times New Roman"/>
              </a:rPr>
              <a:t>(Bond et al., 2016)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50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18" y="0"/>
            <a:ext cx="11860307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Focus on 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and Education for Young Adults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452" y="1732732"/>
            <a:ext cx="11304494" cy="4737340"/>
          </a:xfrm>
        </p:spPr>
        <p:txBody>
          <a:bodyPr>
            <a:normAutofit/>
          </a:bodyPr>
          <a:lstStyle/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adults who are not in employment, education, and training (“NEET”) are increasingly entering disability systems in Europe, Australia, and Canada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Helping this group find employment and education could reduce applications for disability benefits</a:t>
            </a:r>
          </a:p>
          <a:p>
            <a:pPr marL="0" indent="0"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8737672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37955"/>
            <a:ext cx="12191999" cy="238447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4700" b="1" dirty="0">
                <a:solidFill>
                  <a:srgbClr val="FFFF00"/>
                </a:solidFill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S</a:t>
            </a:r>
            <a:r>
              <a:rPr lang="en-US" sz="4700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upported </a:t>
            </a:r>
            <a:r>
              <a:rPr lang="en-US" sz="4700" b="1" dirty="0">
                <a:solidFill>
                  <a:srgbClr val="FFFF00"/>
                </a:solidFill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E</a:t>
            </a:r>
            <a:r>
              <a:rPr lang="en-US" sz="4700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mployment &amp; preventing </a:t>
            </a:r>
            <a:r>
              <a:rPr lang="en-US" sz="4700" b="1" dirty="0">
                <a:solidFill>
                  <a:srgbClr val="FFFF00"/>
                </a:solidFill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E</a:t>
            </a:r>
            <a:r>
              <a:rPr lang="en-US" sz="4700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arly </a:t>
            </a:r>
            <a:r>
              <a:rPr lang="en-US" sz="4700" b="1" dirty="0">
                <a:solidFill>
                  <a:srgbClr val="FFFF00"/>
                </a:solidFill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D</a:t>
            </a:r>
            <a:r>
              <a:rPr lang="en-US" sz="4700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isability</a:t>
            </a:r>
            <a:br>
              <a:rPr lang="en-US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</a:br>
            <a:r>
              <a:rPr lang="en-US" sz="5300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Norwegian SEED </a:t>
            </a:r>
            <a:r>
              <a:rPr lang="en-US" sz="5300" dirty="0">
                <a:solidFill>
                  <a:srgbClr val="FFFF00"/>
                </a:solidFill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T</a:t>
            </a:r>
            <a:r>
              <a:rPr lang="en-US" sz="5300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rial </a:t>
            </a:r>
            <a:r>
              <a:rPr lang="en-US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Sveinsdottir</a:t>
            </a:r>
            <a:r>
              <a:rPr lang="en-US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 et al., 2019)</a:t>
            </a:r>
            <a:br>
              <a:rPr lang="en-US" dirty="0"/>
            </a:br>
            <a:br>
              <a:rPr lang="en-US" sz="5400" dirty="0">
                <a:latin typeface="Times New Roman"/>
                <a:cs typeface="Times New Roman"/>
              </a:rPr>
            </a:b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12955" y="1668009"/>
            <a:ext cx="11779045" cy="4870903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3-year study of 116 IPS clients</a:t>
            </a:r>
          </a:p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46 (40%) gained employment within two years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Compared workers to nonworkers on 3</a:t>
            </a:r>
            <a:r>
              <a:rPr lang="en-US" sz="40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year QOL 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Physical (energy, mobility)        p = .002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Psychological (self esteem)       p = .001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Social and QOL Environment   p &lt; .07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36</a:t>
            </a:fld>
            <a:endParaRPr lang="en-US"/>
          </a:p>
        </p:txBody>
      </p:sp>
      <p:sp useBgFill="1">
        <p:nvSpPr>
          <p:cNvPr id="5" name="Rectangle 3"/>
          <p:cNvSpPr txBox="1">
            <a:spLocks noChangeArrowheads="1"/>
          </p:cNvSpPr>
          <p:nvPr/>
        </p:nvSpPr>
        <p:spPr>
          <a:xfrm>
            <a:off x="336754" y="1798830"/>
            <a:ext cx="12120461" cy="4827601"/>
          </a:xfrm>
          <a:prstGeom prst="rect">
            <a:avLst/>
          </a:prstGeom>
        </p:spPr>
        <p:txBody>
          <a:bodyPr vert="horz" lIns="90488" tIns="45720" rIns="90488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RCT of IPS for 96 young adults on temporary benefits for health problems and at risk for early work disability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Control group offered traditional vocational rehabilitation (sheltered work)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One-year competitive employment rates (self-report):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2"/>
                </a:solidFill>
                <a:latin typeface="Times New Roman"/>
                <a:ea typeface="ＭＳ Ｐゴシック" charset="0"/>
                <a:cs typeface="Times New Roman"/>
              </a:rPr>
              <a:t>48% of IPS group versus 8% of control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IPS group reported better health outcomes, increased optimism, less hopelessness (compared to controls)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49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3515" y="0"/>
            <a:ext cx="10100816" cy="219891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Times New Roman"/>
                <a:cs typeface="Times New Roman"/>
              </a:rPr>
              <a:t>3.  </a:t>
            </a:r>
            <a:r>
              <a:rPr lang="en-US" sz="4800" dirty="0">
                <a:effectLst/>
                <a:latin typeface="Times New Roman"/>
                <a:cs typeface="Times New Roman"/>
              </a:rPr>
              <a:t>Expanding IPS to New Populations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 useBgFill="1"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0263" y="1797268"/>
            <a:ext cx="11240813" cy="4335518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latin typeface="Times New Roman"/>
                <a:cs typeface="Times New Roman"/>
              </a:rPr>
              <a:t>Preliminary research completed or underway for people with: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Autism spectrum disorder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Intellectual disabilities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Common mental disorders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Chronic medical conditions</a:t>
            </a:r>
          </a:p>
          <a:p>
            <a:pPr lvl="3"/>
            <a:r>
              <a:rPr lang="en-US" sz="4000" dirty="0">
                <a:latin typeface="Times New Roman"/>
                <a:cs typeface="Times New Roman"/>
              </a:rPr>
              <a:t>TANF benefits </a:t>
            </a:r>
            <a:r>
              <a:rPr lang="en-US" sz="3200" dirty="0">
                <a:latin typeface="Times New Roman"/>
                <a:cs typeface="Times New Roman"/>
              </a:rPr>
              <a:t>(Temporary Aid to Needy Families)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20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060"/>
            <a:ext cx="12030635" cy="111389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effectLst>
                  <a:outerShdw blurRad="50800" dist="38100" dir="5400000" sx="1000" sy="1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Competitive Employment Rates in Controlled Studies of IPS in Other Populations (Bond et al., 2019)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227E4-417B-7B46-9A8E-F016EA08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2" y="1284077"/>
            <a:ext cx="11746709" cy="47029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9A93A-D5FC-D845-8221-38CE4D561C1E}"/>
              </a:ext>
            </a:extLst>
          </p:cNvPr>
          <p:cNvSpPr/>
          <p:nvPr/>
        </p:nvSpPr>
        <p:spPr>
          <a:xfrm>
            <a:off x="332510" y="6169580"/>
            <a:ext cx="1201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CMD = common mental disorder; Mod = Moderate; PTSD = posttraumatic stress disorder; SUD = substance use disorder</a:t>
            </a:r>
          </a:p>
        </p:txBody>
      </p:sp>
    </p:spTree>
    <p:extLst>
      <p:ext uri="{BB962C8B-B14F-4D97-AF65-F5344CB8AC3E}">
        <p14:creationId xmlns:p14="http://schemas.microsoft.com/office/powerpoint/2010/main" val="2683142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47" y="299546"/>
            <a:ext cx="11666483" cy="2385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rgbClr val="FFFF00"/>
                </a:solidFill>
                <a:latin typeface="Times New Roman"/>
                <a:cs typeface="Times New Roman"/>
              </a:rPr>
              <a:t>4.  </a:t>
            </a:r>
            <a:r>
              <a:rPr lang="en-US" sz="5300" dirty="0">
                <a:latin typeface="Times New Roman"/>
                <a:cs typeface="Times New Roman"/>
              </a:rPr>
              <a:t>Developing Strategies to Disseminate,  </a:t>
            </a:r>
            <a:br>
              <a:rPr lang="en-US" sz="5300" dirty="0">
                <a:latin typeface="Times New Roman"/>
                <a:cs typeface="Times New Roman"/>
              </a:rPr>
            </a:br>
            <a:r>
              <a:rPr lang="en-US" sz="5300" dirty="0">
                <a:latin typeface="Times New Roman"/>
                <a:cs typeface="Times New Roman"/>
              </a:rPr>
              <a:t>   Implement, Sustain, and Expand IPS 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2322" y="1856499"/>
            <a:ext cx="11766331" cy="5328746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Scaling Up IPS:</a:t>
            </a:r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en-US" altLang="en-US" sz="4000" dirty="0">
                <a:latin typeface="Times New Roman" charset="0"/>
              </a:rPr>
              <a:t>How do we close the gap between: 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2% of clients in public mental health system who have access to IPS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4000" dirty="0">
                <a:latin typeface="Times New Roman" charset="0"/>
              </a:rPr>
              <a:t>60% who express a desire to work competitively </a:t>
            </a:r>
            <a:endParaRPr lang="en-US" sz="4000" dirty="0">
              <a:latin typeface="Times New Roman"/>
              <a:cs typeface="Times New Roman"/>
              <a:sym typeface="Wingdings" pitchFamily="2" charset="2"/>
            </a:endParaRP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1742"/>
            <a:ext cx="12191999" cy="14557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5400" dirty="0">
                <a:solidFill>
                  <a:schemeClr val="tx2"/>
                </a:solidFill>
                <a:latin typeface="Times New Roman"/>
              </a:rPr>
              <a:t>Four Trends in IPS Research </a:t>
            </a:r>
            <a:br>
              <a:rPr lang="en-US" sz="5400" b="1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br>
              <a:rPr lang="en-US" sz="4800" dirty="0">
                <a:solidFill>
                  <a:schemeClr val="tx2"/>
                </a:solidFill>
                <a:latin typeface="Times New Roman" charset="0"/>
              </a:rPr>
            </a:br>
            <a:endParaRPr lang="en-US" sz="48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77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8764" y="1576788"/>
            <a:ext cx="8686800" cy="4419600"/>
          </a:xfrm>
        </p:spPr>
        <p:txBody>
          <a:bodyPr/>
          <a:lstStyle/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Expanding the evidence base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Assessing applicability of IPS for target subgroups 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Extending IPS to groups beyond people with severe mental illness</a:t>
            </a:r>
          </a:p>
          <a:p>
            <a:pPr marL="742950" indent="-742950" algn="l">
              <a:buFont typeface="+mj-ea"/>
              <a:buAutoNum type="circleNumDbPlain"/>
            </a:pPr>
            <a:r>
              <a:rPr lang="en-US" sz="4000" dirty="0">
                <a:latin typeface="Times New Roman"/>
                <a:cs typeface="Times New Roman"/>
              </a:rPr>
              <a:t>Developing strategies to disseminate, implement, sustain, and expand IPS </a:t>
            </a:r>
          </a:p>
          <a:p>
            <a:pPr marL="342900" indent="-342900"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7870"/>
      </p:ext>
    </p:extLst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838" y="663575"/>
            <a:ext cx="11666483" cy="23858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Times New Roman" charset="0"/>
                <a:ea typeface="ＭＳ Ｐゴシック" charset="0"/>
                <a:cs typeface="ＭＳ Ｐゴシック" charset="0"/>
              </a:rPr>
              <a:t>International IPS Learning Community</a:t>
            </a:r>
            <a:br>
              <a:rPr lang="en-US" sz="4800" b="1" dirty="0">
                <a:latin typeface="Times New Roman"/>
                <a:cs typeface="Times New Roman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34082" y="2038513"/>
            <a:ext cx="11766331" cy="5328746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states/regions in the US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European countries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Montreal, Canada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Zealand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  <a:hlinkClick r:id="rId3"/>
              </a:rPr>
              <a:t>https://ipsworks.org</a:t>
            </a: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</a:p>
          <a:p>
            <a:pPr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78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E10E-B88B-A74B-8DF4-CD2094DED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1E969-2073-8041-9524-B67E8F48D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CD9FB6-4231-714E-BFB3-DC41086FA9EF}"/>
              </a:ext>
            </a:extLst>
          </p:cNvPr>
          <p:cNvSpPr/>
          <p:nvPr/>
        </p:nvSpPr>
        <p:spPr>
          <a:xfrm>
            <a:off x="1524000" y="6254770"/>
            <a:ext cx="7130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U.S. includes 243 agencies with 309 IPS teams  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B2F23-FA9C-A443-8463-9DE071719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99"/>
            <a:ext cx="12192000" cy="66001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B70989-8EE8-2F4C-A53D-67E82AB0800E}"/>
              </a:ext>
            </a:extLst>
          </p:cNvPr>
          <p:cNvSpPr/>
          <p:nvPr/>
        </p:nvSpPr>
        <p:spPr>
          <a:xfrm>
            <a:off x="427512" y="6030287"/>
            <a:ext cx="6970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U.S. includes 243 agencies with 309 IPS teams 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16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63" y="967523"/>
            <a:ext cx="7613073" cy="4912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3652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charset="0"/>
                <a:ea typeface="Times New Roman" charset="0"/>
              </a:rPr>
              <a:t>Histogram of Site-Level Employment Rates in IPS Learning Community (2002-2010) </a:t>
            </a: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</a:rPr>
              <a:t>(Drake et al., 2012)</a:t>
            </a:r>
            <a:endParaRPr lang="en-US" sz="24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65322-4230-C542-920E-BDEF8A8F799C}"/>
              </a:ext>
            </a:extLst>
          </p:cNvPr>
          <p:cNvSpPr txBox="1"/>
          <p:nvPr/>
        </p:nvSpPr>
        <p:spPr>
          <a:xfrm>
            <a:off x="3456062" y="5969525"/>
            <a:ext cx="5757211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charset="0"/>
              </a:rPr>
              <a:t>Benchmark for good outcome:  41%</a:t>
            </a:r>
            <a:endParaRPr lang="en-US" sz="28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73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8182" y="5767368"/>
            <a:ext cx="7157735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charset="0"/>
              </a:rPr>
              <a:t>Employment rate for last quarter of 2018:  45%</a:t>
            </a:r>
          </a:p>
          <a:p>
            <a:pPr algn="ctr"/>
            <a:r>
              <a:rPr lang="en-US" sz="2800" dirty="0">
                <a:latin typeface="Times New Roman" charset="0"/>
              </a:rPr>
              <a:t>(exceeds 41% benchmark for good outcome)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895C4-8656-7F48-84B8-95975265A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2" y="263330"/>
            <a:ext cx="11656516" cy="51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05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1"/>
            <a:ext cx="12191999" cy="218901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Most IPS Learning Community Programs Meet Fidelity Standards (≥100)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377512" y="6189065"/>
            <a:ext cx="294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charset="0"/>
              </a:rPr>
              <a:t> (Bond et al., 2012)</a:t>
            </a:r>
            <a:endParaRPr lang="en-US" sz="3600" dirty="0">
              <a:solidFill>
                <a:schemeClr val="tx2"/>
              </a:solidFill>
              <a:latin typeface="Times New Roman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69956"/>
              </p:ext>
            </p:extLst>
          </p:nvPr>
        </p:nvGraphicFramePr>
        <p:xfrm>
          <a:off x="2156827" y="1681474"/>
          <a:ext cx="7551377" cy="4507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" name="Worksheet" r:id="rId4" imgW="4127500" imgH="2463800" progId="Excel.Sheet.8">
                  <p:embed/>
                </p:oleObj>
              </mc:Choice>
              <mc:Fallback>
                <p:oleObj name="Worksheet" r:id="rId4" imgW="4127500" imgH="24638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6827" y="1681474"/>
                        <a:ext cx="7551377" cy="4507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31062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514600" y="1828800"/>
          <a:ext cx="7169150" cy="489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5" name="Worksheet" r:id="rId3" imgW="8089900" imgH="5524500" progId="Excel.Sheet.12">
                  <p:embed/>
                </p:oleObj>
              </mc:Choice>
              <mc:Fallback>
                <p:oleObj name="Worksheet" r:id="rId3" imgW="8089900" imgH="5524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1828800"/>
                        <a:ext cx="7169150" cy="4895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68015" y="152400"/>
            <a:ext cx="1177684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itchFamily="-111" charset="0"/>
              </a:rPr>
              <a:t>Most IPS Programs within IPS Learning Community Sustain Services for Many Years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6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1">
              <a:defRPr/>
            </a:pPr>
            <a:endParaRPr lang="en-US"/>
          </a:p>
          <a:p>
            <a:pPr lvl="2">
              <a:defRPr/>
            </a:pPr>
            <a:endParaRPr lang="en-US"/>
          </a:p>
        </p:txBody>
      </p:sp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362607" y="3"/>
            <a:ext cx="1119351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IPS Learning Community Shows Growth in Infrastructure, Fidelity, and Outcomes</a:t>
            </a:r>
            <a:endParaRPr lang="en-US" sz="48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772798"/>
              </p:ext>
            </p:extLst>
          </p:nvPr>
        </p:nvGraphicFramePr>
        <p:xfrm>
          <a:off x="-188999" y="1579563"/>
          <a:ext cx="9645651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9" name="Worksheet" r:id="rId4" imgW="3759200" imgH="2057400" progId="Excel.Sheet.12">
                  <p:embed/>
                </p:oleObj>
              </mc:Choice>
              <mc:Fallback>
                <p:oleObj name="Worksheet" r:id="rId4" imgW="3759200" imgH="205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88999" y="1579563"/>
                        <a:ext cx="9645651" cy="527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56652" y="3268494"/>
            <a:ext cx="2735348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N=122 IPS programs in    13 states </a:t>
            </a:r>
          </a:p>
          <a:p>
            <a:pPr algn="ctr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(Bond et al.,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46</a:t>
            </a:fld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8381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770" y="0"/>
            <a:ext cx="9525000" cy="1905000"/>
          </a:xfrm>
        </p:spPr>
        <p:txBody>
          <a:bodyPr/>
          <a:lstStyle/>
          <a:p>
            <a:r>
              <a:rPr lang="en-US" sz="40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2981" y="539139"/>
            <a:ext cx="30768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International Spread of IPS…</a:t>
            </a:r>
          </a:p>
          <a:p>
            <a:pPr algn="ctr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to 20 other nations, and counting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EA483-B885-7B49-B665-88102BA9F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88" y="0"/>
            <a:ext cx="6839212" cy="68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1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90982" y="1324413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 charset="0"/>
                <a:ea typeface="ＭＳ Ｐゴシック" charset="0"/>
                <a:cs typeface="ＭＳ Ｐゴシック" charset="0"/>
              </a:rPr>
              <a:t>Factors Promoting Spread of IPS Outside US (18 other countries) </a:t>
            </a:r>
            <a:br>
              <a:rPr lang="en-US" sz="6000">
                <a:latin typeface="Times New Roman" charset="0"/>
                <a:ea typeface="ＭＳ Ｐゴシック" charset="0"/>
                <a:cs typeface="ＭＳ Ｐゴシック" charset="0"/>
              </a:rPr>
            </a:b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3088" y="2438510"/>
            <a:ext cx="11713779" cy="48400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International consensus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Local research studies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Rapid growth of long-term disability rolls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National guidelines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35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81000"/>
            <a:ext cx="8458200" cy="75358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2"/>
                </a:solidFill>
                <a:effectLst>
                  <a:outerShdw blurRad="50800" dist="38100" dir="5400000" sx="1000" sy="1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15" y="0"/>
            <a:ext cx="101564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D9760-C634-9541-9990-1D1AAC75CE6E}"/>
              </a:ext>
            </a:extLst>
          </p:cNvPr>
          <p:cNvSpPr txBox="1"/>
          <p:nvPr/>
        </p:nvSpPr>
        <p:spPr>
          <a:xfrm>
            <a:off x="7763699" y="5767368"/>
            <a:ext cx="3101524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(Drake et al., 2018)</a:t>
            </a:r>
          </a:p>
        </p:txBody>
      </p:sp>
    </p:spTree>
    <p:extLst>
      <p:ext uri="{BB962C8B-B14F-4D97-AF65-F5344CB8AC3E}">
        <p14:creationId xmlns:p14="http://schemas.microsoft.com/office/powerpoint/2010/main" val="3456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99" y="228600"/>
            <a:ext cx="9622972" cy="16002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/>
                <a:cs typeface="Times New Roman"/>
              </a:rPr>
              <a:t>1.  </a:t>
            </a:r>
            <a:r>
              <a:rPr lang="en-US" sz="6000" dirty="0">
                <a:latin typeface="Times New Roman"/>
                <a:cs typeface="Times New Roman"/>
              </a:rPr>
              <a:t>Expanding the Evidence Base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6343" y="1828800"/>
            <a:ext cx="10537371" cy="523603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Number of studies showing IPS effectiveness continues to grow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Long-term outcomes are more positive than previously known</a:t>
            </a:r>
          </a:p>
          <a:p>
            <a:r>
              <a:rPr lang="en-US" sz="4000" dirty="0">
                <a:latin typeface="Times New Roman"/>
                <a:cs typeface="Times New Roman"/>
              </a:rPr>
              <a:t>IPS produces a good return on investment</a:t>
            </a:r>
          </a:p>
          <a:p>
            <a:r>
              <a:rPr lang="en-US" sz="4000" dirty="0">
                <a:latin typeface="Times New Roman"/>
                <a:cs typeface="Times New Roman"/>
              </a:rPr>
              <a:t>Steady employment promotes improvement in other life domains</a:t>
            </a:r>
          </a:p>
          <a:p>
            <a:pPr>
              <a:lnSpc>
                <a:spcPct val="90000"/>
              </a:lnSpc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0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5" y="315310"/>
            <a:ext cx="12065876" cy="1592318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0" dirty="0">
                <a:latin typeface="Times New Roman"/>
                <a:ea typeface="ＭＳ Ｐゴシック" charset="0"/>
                <a:cs typeface="Times New Roman"/>
              </a:rPr>
              <a:t>Factors Associated with Lower Employment Rates for IPS in Europe </a:t>
            </a: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834713" y="1523385"/>
            <a:ext cx="8648700" cy="5257800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Labor laws and unions protect workers who are employed, but make it harder for unskilled people to gain work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“Disability trap”:  Disability policies may discourage return to work</a:t>
            </a:r>
            <a:endParaRPr lang="en-US" sz="3600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 algn="ctr"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(Burns et al., 2007; Metcalfe et al.,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5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5" y="315310"/>
            <a:ext cx="12065876" cy="1592318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br>
              <a:rPr lang="en-US" sz="5400" dirty="0">
                <a:latin typeface="Times New Roman"/>
                <a:ea typeface="ＭＳ Ｐゴシック" charset="0"/>
                <a:cs typeface="Times New Roman"/>
              </a:rPr>
            </a:br>
            <a:endParaRPr lang="en-US" sz="5400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2758" y="42935"/>
            <a:ext cx="4173429" cy="6678539"/>
          </a:xfrm>
        </p:spPr>
        <p:txBody>
          <a:bodyPr vert="horz" lIns="90488" tIns="45720" rIns="90488" bIns="45720" rtlCol="0">
            <a:normAutofit fontScale="925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5800" dirty="0">
                <a:latin typeface="Times New Roman"/>
                <a:ea typeface="ＭＳ Ｐゴシック" charset="0"/>
                <a:cs typeface="Times New Roman"/>
              </a:rPr>
              <a:t>Growing Recognition:</a:t>
            </a:r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None/>
              <a:defRPr/>
            </a:pP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Vocational rehab experts rate IPS as </a:t>
            </a:r>
            <a:r>
              <a:rPr lang="en-US" sz="5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highly relevant 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with </a:t>
            </a:r>
            <a:r>
              <a:rPr lang="en-US" sz="52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strong evidence 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(3</a:t>
            </a:r>
            <a:r>
              <a:rPr lang="en-US" sz="52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5200" dirty="0">
                <a:latin typeface="Times New Roman"/>
                <a:ea typeface="ＭＳ Ｐゴシック" charset="0"/>
                <a:cs typeface="Times New Roman"/>
              </a:rPr>
              <a:t>) </a:t>
            </a:r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None/>
              <a:defRPr/>
            </a:pPr>
            <a:r>
              <a:rPr lang="en-US" sz="3600" dirty="0">
                <a:latin typeface="Times New Roman"/>
                <a:ea typeface="ＭＳ Ｐゴシック" charset="0"/>
                <a:cs typeface="Times New Roman"/>
              </a:rPr>
              <a:t>(Leahy et al.,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189" y="0"/>
            <a:ext cx="7645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001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421" y="1030013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/>
                <a:cs typeface="Times New Roman"/>
              </a:rPr>
              <a:t>Current Trends in IPS:</a:t>
            </a:r>
            <a:br>
              <a:rPr lang="en-US" sz="6000" dirty="0">
                <a:latin typeface="Times New Roman"/>
                <a:cs typeface="Times New Roman"/>
              </a:rPr>
            </a:br>
            <a:r>
              <a:rPr lang="en-US" sz="6000" dirty="0">
                <a:latin typeface="Times New Roman"/>
                <a:cs typeface="Times New Roman"/>
              </a:rPr>
              <a:t>Overall Conclusions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3421" y="1775910"/>
            <a:ext cx="12018579" cy="478625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Amazing growth and attention to IPS worldwide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IPS has “scaled up and out” in many directions – new countries, new populations, new IPS teams</a:t>
            </a:r>
          </a:p>
          <a:p>
            <a:r>
              <a:rPr lang="en-US" sz="4000" dirty="0">
                <a:latin typeface="Times New Roman"/>
                <a:cs typeface="Times New Roman"/>
              </a:rPr>
              <a:t>Research has examined numerous dimensions of IPS 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Because of extensive research, we know more about IPS than any other vocational intervention</a:t>
            </a:r>
          </a:p>
          <a:p>
            <a:pPr marL="0" lvl="0" indent="0" algn="ctr">
              <a:buNone/>
            </a:pPr>
            <a:r>
              <a:rPr lang="en-US" sz="4400" dirty="0">
                <a:solidFill>
                  <a:srgbClr val="0070C0"/>
                </a:solidFill>
                <a:latin typeface="Times New Roman" charset="0"/>
              </a:rPr>
              <a:t>Work is the best treatment we have!</a:t>
            </a:r>
            <a:endParaRPr lang="en-US" sz="44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lvl="0"/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71" y="1"/>
            <a:ext cx="11190515" cy="1770742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Day Treatment Conversions to IPS:  Common Study Design in 4 Studies</a:t>
            </a:r>
            <a:endParaRPr lang="en-US" sz="4800" dirty="0">
              <a:effectLst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7555" name="Rectangle 3"/>
          <p:cNvSpPr>
            <a:spLocks noGrp="1" noChangeArrowheads="1"/>
          </p:cNvSpPr>
          <p:nvPr>
            <p:ph idx="1"/>
          </p:nvPr>
        </p:nvSpPr>
        <p:spPr>
          <a:xfrm>
            <a:off x="1166648" y="2112579"/>
            <a:ext cx="10198038" cy="4319752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Discontinued day treatment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Reassigned day treatment staff to new positions 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Implemented new IPS program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Compared to day treatment sites not converting</a:t>
            </a: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Sources: Drake and Becker   </a:t>
            </a: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28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45" y="0"/>
            <a:ext cx="11616684" cy="171268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Day Treatment Conversion Studies: </a:t>
            </a:r>
            <a:b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6 Sites Converting to IPS</a:t>
            </a:r>
            <a:b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>
                <a:effectLst/>
                <a:latin typeface="Times New Roman" charset="0"/>
                <a:ea typeface="Times New Roman" charset="0"/>
                <a:cs typeface="Times New Roman" charset="0"/>
              </a:rPr>
              <a:t>vs. 4 Control Sites (Not Converting)  </a:t>
            </a:r>
          </a:p>
        </p:txBody>
      </p:sp>
      <p:graphicFrame>
        <p:nvGraphicFramePr>
          <p:cNvPr id="12291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53779655"/>
              </p:ext>
            </p:extLst>
          </p:nvPr>
        </p:nvGraphicFramePr>
        <p:xfrm>
          <a:off x="2007412" y="1712686"/>
          <a:ext cx="8249748" cy="455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" name="Worksheet" r:id="rId4" imgW="21856700" imgH="12065000" progId="Excel.Sheet.8">
                  <p:embed/>
                </p:oleObj>
              </mc:Choice>
              <mc:Fallback>
                <p:oleObj name="Worksheet" r:id="rId4" imgW="21856700" imgH="12065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12" y="1712686"/>
                        <a:ext cx="8249748" cy="4553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46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78372"/>
            <a:ext cx="7772400" cy="1219200"/>
          </a:xfrm>
        </p:spPr>
        <p:txBody>
          <a:bodyPr vert="horz" lIns="90488" tIns="45720" rIns="90488" bIns="45720" rtlCol="0" anchor="ctr">
            <a:noAutofit/>
          </a:bodyPr>
          <a:lstStyle/>
          <a:p>
            <a:pPr algn="ctr"/>
            <a: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  <a:t>Similar Results in All </a:t>
            </a:r>
            <a:b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4800" dirty="0">
                <a:latin typeface="Times New Roman" charset="0"/>
                <a:ea typeface="ＭＳ Ｐゴシック" charset="0"/>
                <a:cs typeface="Times New Roman" charset="0"/>
              </a:rPr>
              <a:t>Day Treatment Conversions</a:t>
            </a:r>
            <a:endParaRPr lang="en-US" sz="4800" dirty="0">
              <a:effectLst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2057400"/>
            <a:ext cx="8610600" cy="4114800"/>
          </a:xfrm>
        </p:spPr>
        <p:txBody>
          <a:bodyPr vert="horz" lIns="90488" tIns="45720" rIns="90488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Large increase in employment rates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No negative outcomes (e.g., relapses)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Clients, families, staff liked change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Most former day treatment clients spent more time in community, even those not working 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Resulted in cost savings</a:t>
            </a:r>
            <a:endParaRPr lang="en-US" sz="36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93299"/>
      </p:ext>
    </p:extLst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9270" y="123559"/>
            <a:ext cx="12162704" cy="146850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Systematic Reviews of  IPS </a:t>
            </a:r>
            <a:b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5400" dirty="0">
                <a:latin typeface="Times New Roman" charset="0"/>
                <a:ea typeface="ＭＳ Ｐゴシック" charset="0"/>
                <a:cs typeface="ＭＳ Ｐゴシック" charset="0"/>
              </a:rPr>
              <a:t>for People with Serious Mental Illness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4963" name="Rectangle 3"/>
          <p:cNvSpPr>
            <a:spLocks noGrp="1" noChangeArrowheads="1"/>
          </p:cNvSpPr>
          <p:nvPr>
            <p:ph idx="1"/>
          </p:nvPr>
        </p:nvSpPr>
        <p:spPr>
          <a:xfrm>
            <a:off x="148566" y="1728592"/>
            <a:ext cx="12043434" cy="51294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43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Many systematic reviews of IPS literature</a:t>
            </a:r>
          </a:p>
          <a:p>
            <a:pPr>
              <a:lnSpc>
                <a:spcPct val="120000"/>
              </a:lnSpc>
              <a:defRPr/>
            </a:pPr>
            <a:r>
              <a:rPr lang="en-US" sz="43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Usually limited to randomized controlled trials (RCTs) and focused </a:t>
            </a:r>
            <a:r>
              <a:rPr lang="en-US" alt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mainly on competitive employment rate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4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conclude: IPS effective in increasing employment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3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(Recent reviews: 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Bond et al., 2012; Frederick &amp;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VanderWeele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2019; Kinoshita et al., 2013; Marshall et al., 2014; Metcalfe et al., 2018; </a:t>
            </a:r>
            <a:r>
              <a:rPr lang="en-US" altLang="en-US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Modini</a:t>
            </a:r>
            <a:r>
              <a:rPr lang="en-US" altLang="en-US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al., 2016)</a:t>
            </a:r>
          </a:p>
          <a:p>
            <a:pPr>
              <a:lnSpc>
                <a:spcPct val="120000"/>
              </a:lnSpc>
              <a:defRPr/>
            </a:pP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4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40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S Colors">
      <a:dk1>
        <a:sysClr val="windowText" lastClr="000000"/>
      </a:dk1>
      <a:lt1>
        <a:sysClr val="window" lastClr="FFFFFF"/>
      </a:lt1>
      <a:dk2>
        <a:srgbClr val="255D8B"/>
      </a:dk2>
      <a:lt2>
        <a:srgbClr val="E7E6E6"/>
      </a:lt2>
      <a:accent1>
        <a:srgbClr val="550527"/>
      </a:accent1>
      <a:accent2>
        <a:srgbClr val="A51C30"/>
      </a:accent2>
      <a:accent3>
        <a:srgbClr val="C52233"/>
      </a:accent3>
      <a:accent4>
        <a:srgbClr val="EF7611"/>
      </a:accent4>
      <a:accent5>
        <a:srgbClr val="33AAF2"/>
      </a:accent5>
      <a:accent6>
        <a:srgbClr val="255D8B"/>
      </a:accent6>
      <a:hlink>
        <a:srgbClr val="1C476A"/>
      </a:hlink>
      <a:folHlink>
        <a:srgbClr val="0F97E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-research 6-14-19" id="{975EA366-F25D-984C-9415-02B88D191097}" vid="{A326DA4F-1012-B242-9FB9-AEE8EC4889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2463</Words>
  <Application>Microsoft Macintosh PowerPoint</Application>
  <PresentationFormat>Widescreen</PresentationFormat>
  <Paragraphs>363</Paragraphs>
  <Slides>52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Hiragino Sans W4</vt:lpstr>
      <vt:lpstr>ＭＳ Ｐゴシック</vt:lpstr>
      <vt:lpstr>ヒラギノ角ゴ Pro W3</vt:lpstr>
      <vt:lpstr>Arial</vt:lpstr>
      <vt:lpstr>Calibri</vt:lpstr>
      <vt:lpstr>Franklin Gothic Book</vt:lpstr>
      <vt:lpstr>Franklin Gothic Medium</vt:lpstr>
      <vt:lpstr>Helvetica</vt:lpstr>
      <vt:lpstr>Monotype Sorts</vt:lpstr>
      <vt:lpstr>Times</vt:lpstr>
      <vt:lpstr>Times New Roman</vt:lpstr>
      <vt:lpstr>Wingdings</vt:lpstr>
      <vt:lpstr>Office Theme</vt:lpstr>
      <vt:lpstr>Worksheet</vt:lpstr>
      <vt:lpstr>        </vt:lpstr>
      <vt:lpstr>Why Focus on Work?</vt:lpstr>
      <vt:lpstr>Need for Employment Services</vt:lpstr>
      <vt:lpstr>Four Trends in IPS Research     </vt:lpstr>
      <vt:lpstr>1.  Expanding the Evidence Base </vt:lpstr>
      <vt:lpstr>Day Treatment Conversions to IPS:  Common Study Design in 4 Studies</vt:lpstr>
      <vt:lpstr>Day Treatment Conversion Studies:  6 Sites Converting to IPS vs. 4 Control Sites (Not Converting)  </vt:lpstr>
      <vt:lpstr>Similar Results in All  Day Treatment Conversions</vt:lpstr>
      <vt:lpstr>Systematic Reviews of  IPS  for People with Serious Mental Illness</vt:lpstr>
      <vt:lpstr>Compilation of 27 IPS RCTs as of September 2019</vt:lpstr>
      <vt:lpstr> </vt:lpstr>
      <vt:lpstr>Characteristics of RCTs of IPS</vt:lpstr>
      <vt:lpstr>Competitive Employment Rates in 27  Randomized Controlled Trials of IPS</vt:lpstr>
      <vt:lpstr>Overall Findings for 26 RCTs</vt:lpstr>
      <vt:lpstr>IPS Competitive Employment Rates Similar in Large Cities and Rural Communities (Haslett, 2011)</vt:lpstr>
      <vt:lpstr>18-Month Competitive Employment Outcomes in  Meta-Analysis of 4 RCTs of IPS (Bond et al., 2012)</vt:lpstr>
      <vt:lpstr> </vt:lpstr>
      <vt:lpstr>Long-Term Outcomes (% Steady Workers) in Three IPS Studies   </vt:lpstr>
      <vt:lpstr> Long-term follow-up of RCT comparing Treatment (IPS) to Control (no services)  Means annual earnings during 5-year follow-up after end of 2-year study  </vt:lpstr>
      <vt:lpstr>  </vt:lpstr>
      <vt:lpstr>Cost-Effectiveness of IPS: Areas of Impact Compared to Controls   </vt:lpstr>
      <vt:lpstr>5-Year Return on Investment for IPS and Traditional Voc Services (Hoffmann, 2014)</vt:lpstr>
      <vt:lpstr>Impact of IPS on Mental Health and Well-Being</vt:lpstr>
      <vt:lpstr>Impact of IPS on social functioning in veterans with PTSD (Mueller et al. 2019)</vt:lpstr>
      <vt:lpstr>Impact of Competitive Employment  on Mental Health and Well-Being</vt:lpstr>
      <vt:lpstr>Impact of Competitive Employment  on Mental Health and Well-Being</vt:lpstr>
      <vt:lpstr>Impact of Employment on Mental Health Outcomes and Service Costs (Gibbons &amp; Salkever, 2019) </vt:lpstr>
      <vt:lpstr>2.    Assessing Applicability of IPS in Specific     Subgroups of People with Mental Illness </vt:lpstr>
      <vt:lpstr>IPS Is Effective Across Many Subgroups of People with Serious Mental Illness (Campbell, 2011) </vt:lpstr>
      <vt:lpstr>Meta-Analysis of 4 RCTs of IPS for Clients with Mental Illness and Substance Use Disorder</vt:lpstr>
      <vt:lpstr>Recent Focus on Employment Services for Young Adults </vt:lpstr>
      <vt:lpstr>Goals of Young Adults with FEP (N=63) Ratings of Importance and Impact on Outcome</vt:lpstr>
      <vt:lpstr>Employment Outcomes in Early Psychosis Programs Comparing Programs With and Without IPS (8 Studies) </vt:lpstr>
      <vt:lpstr>18-Month Outcomes for Youth (Under 30)  Enrolled in 4 IPS Controlled Trials </vt:lpstr>
      <vt:lpstr>International Focus on  Employment and Education for Young Adults</vt:lpstr>
      <vt:lpstr>Supported Employment &amp; preventing Early Disability Norwegian SEED Trial (Sveinsdottir et al., 2019)  </vt:lpstr>
      <vt:lpstr>3.  Expanding IPS to New Populations </vt:lpstr>
      <vt:lpstr>Competitive Employment Rates in Controlled Studies of IPS in Other Populations (Bond et al., 2019)</vt:lpstr>
      <vt:lpstr>4.  Developing Strategies to Disseminate,      Implement, Sustain, and Expand IPS   </vt:lpstr>
      <vt:lpstr>International IPS Learning Community   </vt:lpstr>
      <vt:lpstr>PowerPoint Presentation</vt:lpstr>
      <vt:lpstr>PowerPoint Presentation</vt:lpstr>
      <vt:lpstr>PowerPoint Presentation</vt:lpstr>
      <vt:lpstr>Most IPS Learning Community Programs Meet Fidelity Standards (≥100)</vt:lpstr>
      <vt:lpstr>PowerPoint Presentation</vt:lpstr>
      <vt:lpstr> </vt:lpstr>
      <vt:lpstr> </vt:lpstr>
      <vt:lpstr>Factors Promoting Spread of IPS Outside US (18 other countries)    </vt:lpstr>
      <vt:lpstr> </vt:lpstr>
      <vt:lpstr>Factors Associated with Lower Employment Rates for IPS in Europe  </vt:lpstr>
      <vt:lpstr> </vt:lpstr>
      <vt:lpstr>Current Trends in IPS: Overall Conclusions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Gary R. Bond</dc:creator>
  <cp:lastModifiedBy>Gary R. Bond</cp:lastModifiedBy>
  <cp:revision>35</cp:revision>
  <cp:lastPrinted>2018-04-15T17:22:43Z</cp:lastPrinted>
  <dcterms:created xsi:type="dcterms:W3CDTF">2019-06-14T15:00:24Z</dcterms:created>
  <dcterms:modified xsi:type="dcterms:W3CDTF">2019-09-23T15:55:19Z</dcterms:modified>
</cp:coreProperties>
</file>