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8" r:id="rId2"/>
    <p:sldId id="259" r:id="rId3"/>
    <p:sldId id="2315" r:id="rId4"/>
    <p:sldId id="2343" r:id="rId5"/>
    <p:sldId id="264" r:id="rId6"/>
    <p:sldId id="265" r:id="rId7"/>
    <p:sldId id="266" r:id="rId8"/>
    <p:sldId id="267" r:id="rId9"/>
    <p:sldId id="2359" r:id="rId10"/>
    <p:sldId id="2360" r:id="rId11"/>
    <p:sldId id="2366" r:id="rId12"/>
    <p:sldId id="2282" r:id="rId13"/>
    <p:sldId id="2367" r:id="rId14"/>
    <p:sldId id="2314" r:id="rId15"/>
    <p:sldId id="318" r:id="rId16"/>
    <p:sldId id="2347" r:id="rId17"/>
    <p:sldId id="300" r:id="rId18"/>
    <p:sldId id="2317" r:id="rId19"/>
    <p:sldId id="2334" r:id="rId20"/>
    <p:sldId id="2324" r:id="rId21"/>
    <p:sldId id="302" r:id="rId22"/>
    <p:sldId id="2283" r:id="rId23"/>
    <p:sldId id="2357" r:id="rId24"/>
    <p:sldId id="303" r:id="rId25"/>
    <p:sldId id="306" r:id="rId26"/>
    <p:sldId id="2338" r:id="rId27"/>
    <p:sldId id="319" r:id="rId28"/>
    <p:sldId id="2316" r:id="rId29"/>
    <p:sldId id="2337" r:id="rId30"/>
    <p:sldId id="2032" r:id="rId31"/>
    <p:sldId id="2351" r:id="rId32"/>
    <p:sldId id="280" r:id="rId33"/>
    <p:sldId id="2036" r:id="rId34"/>
    <p:sldId id="2365" r:id="rId35"/>
    <p:sldId id="2362" r:id="rId36"/>
    <p:sldId id="284" r:id="rId37"/>
    <p:sldId id="2333" r:id="rId38"/>
    <p:sldId id="286" r:id="rId39"/>
    <p:sldId id="2368" r:id="rId40"/>
    <p:sldId id="2361" r:id="rId41"/>
    <p:sldId id="322" r:id="rId42"/>
    <p:sldId id="2332" r:id="rId43"/>
    <p:sldId id="321" r:id="rId44"/>
    <p:sldId id="292" r:id="rId45"/>
    <p:sldId id="293" r:id="rId46"/>
    <p:sldId id="2345" r:id="rId47"/>
    <p:sldId id="295" r:id="rId48"/>
    <p:sldId id="331" r:id="rId49"/>
    <p:sldId id="332" r:id="rId50"/>
    <p:sldId id="333" r:id="rId51"/>
    <p:sldId id="317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1C30"/>
    <a:srgbClr val="550527"/>
    <a:srgbClr val="C52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18" autoAdjust="0"/>
    <p:restoredTop sz="91618"/>
  </p:normalViewPr>
  <p:slideViewPr>
    <p:cSldViewPr snapToGrid="0">
      <p:cViewPr varScale="1">
        <p:scale>
          <a:sx n="111" d="100"/>
          <a:sy n="111" d="100"/>
        </p:scale>
        <p:origin x="224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garybond/Desktop/haslett%20rural%20urba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garybond/Documents/gary/present/16%20present/new%20graphs/hoffma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Mean Employment Rate for IPS Programs in</a:t>
            </a:r>
            <a:r>
              <a:rPr lang="en-US" sz="1800" baseline="0" dirty="0">
                <a:latin typeface="Times New Roman" charset="0"/>
                <a:ea typeface="Times New Roman" charset="0"/>
                <a:cs typeface="Times New Roman" charset="0"/>
              </a:rPr>
              <a:t> Different Sized Communities</a:t>
            </a:r>
            <a:endParaRPr lang="en-US" sz="1800" dirty="0">
              <a:latin typeface="Times New Roman" charset="0"/>
              <a:ea typeface="Times New Roman" charset="0"/>
              <a:cs typeface="Times New Roman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charset="0"/>
              <a:ea typeface="Times New Roman" charset="0"/>
              <a:cs typeface="Times New Roman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Sheet1!$F$5</c:f>
              <c:strCache>
                <c:ptCount val="1"/>
                <c:pt idx="0">
                  <c:v>Mean Employment Rate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Sheet1!$E$6:$E$8</c:f>
              <c:strCache>
                <c:ptCount val="3"/>
                <c:pt idx="0">
                  <c:v>Metropolitan  (N=66)</c:v>
                </c:pt>
                <c:pt idx="1">
                  <c:v>Micropolitan (10,000-50,000) (N=14)</c:v>
                </c:pt>
                <c:pt idx="2">
                  <c:v>Small Town (N=7)</c:v>
                </c:pt>
              </c:strCache>
            </c:strRef>
          </c:cat>
          <c:val>
            <c:numRef>
              <c:f>Sheet1!$F$6:$F$8</c:f>
              <c:numCache>
                <c:formatCode>0%</c:formatCode>
                <c:ptCount val="3"/>
                <c:pt idx="0">
                  <c:v>0.43</c:v>
                </c:pt>
                <c:pt idx="1">
                  <c:v>0.49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7E-AA44-A4BA-43E0590080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42337200"/>
        <c:axId val="-2104362688"/>
      </c:barChart>
      <c:catAx>
        <c:axId val="-214233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  <c:crossAx val="-2104362688"/>
        <c:crossesAt val="0"/>
        <c:auto val="1"/>
        <c:lblAlgn val="ctr"/>
        <c:lblOffset val="100"/>
        <c:noMultiLvlLbl val="0"/>
      </c:catAx>
      <c:valAx>
        <c:axId val="-2104362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  <c:crossAx val="-2142337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Sheet2!$G$3</c:f>
              <c:strCache>
                <c:ptCount val="1"/>
                <c:pt idx="0">
                  <c:v>IPS</c:v>
                </c:pt>
              </c:strCache>
            </c:strRef>
          </c:tx>
          <c:spPr>
            <a:solidFill>
              <a:prstClr val="black"/>
            </a:solidFill>
            <a:ln w="9525" cap="flat" cmpd="sng" algn="ctr">
              <a:solidFill>
                <a:prstClr val="black"/>
              </a:solidFill>
              <a:round/>
            </a:ln>
            <a:effectLst/>
          </c:spPr>
          <c:invertIfNegative val="0"/>
          <c:dLbls>
            <c:spPr>
              <a:solidFill>
                <a:prstClr val="black"/>
              </a:solid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Sheet2!$F$4:$F$6</c:f>
              <c:strCache>
                <c:ptCount val="3"/>
                <c:pt idx="0">
                  <c:v>Overall Earnings</c:v>
                </c:pt>
                <c:pt idx="1">
                  <c:v>Vocational Services</c:v>
                </c:pt>
                <c:pt idx="2">
                  <c:v>Mental Health</c:v>
                </c:pt>
              </c:strCache>
            </c:strRef>
          </c:cat>
          <c:val>
            <c:numRef>
              <c:f>Sheet2!$G$4:$G$6</c:f>
              <c:numCache>
                <c:formatCode>"$"#,##0</c:formatCode>
                <c:ptCount val="3"/>
                <c:pt idx="0">
                  <c:v>71670</c:v>
                </c:pt>
                <c:pt idx="1">
                  <c:v>86580</c:v>
                </c:pt>
                <c:pt idx="2">
                  <c:v>27270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CA-284E-AB65-860250EAAB40}"/>
            </c:ext>
          </c:extLst>
        </c:ser>
        <c:ser>
          <c:idx val="1"/>
          <c:order val="1"/>
          <c:tx>
            <c:strRef>
              <c:f>Sheet2!$H$3</c:f>
              <c:strCache>
                <c:ptCount val="1"/>
                <c:pt idx="0">
                  <c:v>Traditional</c:v>
                </c:pt>
              </c:strCache>
            </c:strRef>
          </c:tx>
          <c:spPr>
            <a:solidFill>
              <a:prstClr val="white"/>
            </a:solidFill>
            <a:ln w="9525" cap="flat" cmpd="sng" algn="ctr">
              <a:solidFill>
                <a:prstClr val="black"/>
              </a:solidFill>
              <a:round/>
            </a:ln>
            <a:effectLst/>
          </c:spPr>
          <c:invertIfNegative val="0"/>
          <c:dLbls>
            <c:spPr>
              <a:solidFill>
                <a:schemeClr val="tx1"/>
              </a:solid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Sheet2!$F$4:$F$6</c:f>
              <c:strCache>
                <c:ptCount val="3"/>
                <c:pt idx="0">
                  <c:v>Overall Earnings</c:v>
                </c:pt>
                <c:pt idx="1">
                  <c:v>Vocational Services</c:v>
                </c:pt>
                <c:pt idx="2">
                  <c:v>Mental Health</c:v>
                </c:pt>
              </c:strCache>
            </c:strRef>
          </c:cat>
          <c:val>
            <c:numRef>
              <c:f>Sheet2!$H$4:$H$6</c:f>
              <c:numCache>
                <c:formatCode>"$"#,##0</c:formatCode>
                <c:ptCount val="3"/>
                <c:pt idx="0">
                  <c:v>39690</c:v>
                </c:pt>
                <c:pt idx="1">
                  <c:v>71260</c:v>
                </c:pt>
                <c:pt idx="2">
                  <c:v>42900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CA-284E-AB65-860250EAAB4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2086002352"/>
        <c:axId val="-2085998928"/>
      </c:barChart>
      <c:catAx>
        <c:axId val="-20860023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5998928"/>
        <c:crosses val="autoZero"/>
        <c:auto val="1"/>
        <c:lblAlgn val="ctr"/>
        <c:lblOffset val="100"/>
        <c:noMultiLvlLbl val="0"/>
      </c:catAx>
      <c:valAx>
        <c:axId val="-208599892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crossAx val="-2086002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85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>
      <a:glow rad="127000">
        <a:schemeClr val="tx2"/>
      </a:glow>
      <a:outerShdw blurRad="50800" dist="50800" dir="5400000" algn="ctr" rotWithShape="0">
        <a:srgbClr val="000000">
          <a:alpha val="7000"/>
        </a:srgb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93547-7D37-0D4F-B1AC-8D913EA8857B}" type="datetimeFigureOut">
              <a:rPr lang="en-US" smtClean="0"/>
              <a:t>6/18/19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B9C0F-F1B1-0144-BC32-3312035C6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88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E62C3-EA35-7F4E-8D97-720386F7141F}" type="datetimeFigureOut">
              <a:rPr lang="en-US" smtClean="0"/>
              <a:t>6/18/19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57C88-7316-124C-B3C5-252BA74E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8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687589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57C88-7316-124C-B3C5-252BA74EED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39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786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768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201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546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901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6961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84213"/>
            <a:ext cx="6075363" cy="3417887"/>
          </a:xfrm>
          <a:solidFill>
            <a:srgbClr val="FFFFFF"/>
          </a:solidFill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1018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84213"/>
            <a:ext cx="6075363" cy="3417887"/>
          </a:xfrm>
          <a:solidFill>
            <a:srgbClr val="FFFFFF"/>
          </a:solidFill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0499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20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7682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often mentioned by clients in describing their recovery process. For example: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J. Bailey, 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I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m an Ordinary Person,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u="sng">
                <a:latin typeface="Helvetica" charset="0"/>
                <a:ea typeface="ＭＳ Ｐゴシック" charset="0"/>
                <a:cs typeface="ＭＳ Ｐゴシック" charset="0"/>
              </a:rPr>
              <a:t>Psychiatric Rehabilitation Journal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, 22, (1998), 8-10.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     Rogers, J. A. (1995). Work is key to recovery. </a:t>
            </a:r>
            <a:r>
              <a:rPr lang="en-US" u="sng">
                <a:latin typeface="Times New Roman" charset="0"/>
                <a:ea typeface="ＭＳ Ｐゴシック" charset="0"/>
                <a:cs typeface="ＭＳ Ｐゴシック" charset="0"/>
              </a:rPr>
              <a:t>Psychosocial Rehabilitation Journal, 18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(4), 5-10.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Steele, K., &amp; Berman, C. (2001).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The day the voices stopped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. New York: Basic Books.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Hierarchy of needs:  	Maslow, A. H. (1970).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Motivation and personality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(2nd ed.): Harper &amp; Row.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not the only adult role for adults in our society, but it is clearly very important.  It is each client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s choice whether or not he/she would like to pursue work, but mental health centers should make it possible if it is their choice.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8021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84213"/>
            <a:ext cx="6075363" cy="3417887"/>
          </a:xfrm>
          <a:solidFill>
            <a:srgbClr val="FFFFFF"/>
          </a:solidFill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4560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often mentioned by clients in describing their recovery process. For example: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J. Bailey, 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I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m an Ordinary Person,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u="sng">
                <a:latin typeface="Helvetica" charset="0"/>
                <a:ea typeface="ＭＳ Ｐゴシック" charset="0"/>
                <a:cs typeface="ＭＳ Ｐゴシック" charset="0"/>
              </a:rPr>
              <a:t>Psychiatric Rehabilitation Journal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, 22, (1998), 8-10.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     Rogers, J. A. (1995). Work is key to recovery. </a:t>
            </a:r>
            <a:r>
              <a:rPr lang="en-US" u="sng">
                <a:latin typeface="Times New Roman" charset="0"/>
                <a:ea typeface="ＭＳ Ｐゴシック" charset="0"/>
                <a:cs typeface="ＭＳ Ｐゴシック" charset="0"/>
              </a:rPr>
              <a:t>Psychosocial Rehabilitation Journal, 18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(4), 5-10.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Steele, K., &amp; Berman, C. (2001).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The day the voices stopped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. New York: Basic Books.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Hierarchy of needs:  	Maslow, A. H. (1970).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Motivation and personality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(2nd ed.): Harper &amp; Row.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not the only adult role for adults in our society, but it is clearly very important.  It is each client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s choice whether or not he/she would like to pursue work, but mental health centers should make it possible if it is their choice.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8928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often mentioned by clients in describing their recovery process. For example: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J. Bailey, 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I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m an Ordinary Person,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u="sng">
                <a:latin typeface="Helvetica" charset="0"/>
                <a:ea typeface="ＭＳ Ｐゴシック" charset="0"/>
                <a:cs typeface="ＭＳ Ｐゴシック" charset="0"/>
              </a:rPr>
              <a:t>Psychiatric Rehabilitation Journal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, 22, (1998), 8-10.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     Rogers, J. A. (1995). Work is key to recovery. </a:t>
            </a:r>
            <a:r>
              <a:rPr lang="en-US" u="sng">
                <a:latin typeface="Times New Roman" charset="0"/>
                <a:ea typeface="ＭＳ Ｐゴシック" charset="0"/>
                <a:cs typeface="ＭＳ Ｐゴシック" charset="0"/>
              </a:rPr>
              <a:t>Psychosocial Rehabilitation Journal, 18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(4), 5-10.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Steele, K., &amp; Berman, C. (2001).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The day the voices stopped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. New York: Basic Books.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Hierarchy of needs:  	Maslow, A. H. (1970).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Motivation and personality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(2nd ed.): Harper &amp; Row.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not the only adult role for adults in our society, but it is clearly very important.  It is each client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s choice whether or not he/she would like to pursue work, but mental health centers should make it possible if it is their choice.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845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often mentioned by clients in describing their recovery process. For example: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J. Bailey, 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I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m an Ordinary Person,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u="sng">
                <a:latin typeface="Helvetica" charset="0"/>
                <a:ea typeface="ＭＳ Ｐゴシック" charset="0"/>
                <a:cs typeface="ＭＳ Ｐゴシック" charset="0"/>
              </a:rPr>
              <a:t>Psychiatric Rehabilitation Journal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, 22, (1998), 8-10.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     Rogers, J. A. (1995). Work is key to recovery. </a:t>
            </a:r>
            <a:r>
              <a:rPr lang="en-US" u="sng">
                <a:latin typeface="Times New Roman" charset="0"/>
                <a:ea typeface="ＭＳ Ｐゴシック" charset="0"/>
                <a:cs typeface="ＭＳ Ｐゴシック" charset="0"/>
              </a:rPr>
              <a:t>Psychosocial Rehabilitation Journal, 18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(4), 5-10.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Steele, K., &amp; Berman, C. (2001).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The day the voices stopped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. New York: Basic Books.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Hierarchy of needs:  	Maslow, A. H. (1970).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Motivation and personality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(2nd ed.): Harper &amp; Row.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not the only adult role for adults in our society, but it is clearly very important.  It is each client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s choice whether or not he/she would like to pursue work, but mental health centers should make it possible if it is their choice.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8458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often mentioned by clients in describing their recovery process. For example: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J. Bailey, 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I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m an Ordinary Person,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u="sng">
                <a:latin typeface="Helvetica" charset="0"/>
                <a:ea typeface="ＭＳ Ｐゴシック" charset="0"/>
                <a:cs typeface="ＭＳ Ｐゴシック" charset="0"/>
              </a:rPr>
              <a:t>Psychiatric Rehabilitation Journal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, 22, (1998), 8-10.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     Rogers, J. A. (1995). Work is key to recovery. </a:t>
            </a:r>
            <a:r>
              <a:rPr lang="en-US" u="sng">
                <a:latin typeface="Times New Roman" charset="0"/>
                <a:ea typeface="ＭＳ Ｐゴシック" charset="0"/>
                <a:cs typeface="ＭＳ Ｐゴシック" charset="0"/>
              </a:rPr>
              <a:t>Psychosocial Rehabilitation Journal, 18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(4), 5-10.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Steele, K., &amp; Berman, C. (2001).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The day the voices stopped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. New York: Basic Books.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Hierarchy of needs:  	Maslow, A. H. (1970).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Motivation and personality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(2nd ed.): Harper &amp; Row.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not the only adult role for adults in our society, but it is clearly very important.  It is each client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s choice whether or not he/she would like to pursue work, but mental health centers should make it possible if it is their choice.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6550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27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42389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28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73439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30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87896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95C4806-C55D-7346-BCB6-66B140F8FAA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 cap="flat"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623419E-4906-BD4C-857B-2E1C117AA4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0338" y="4343400"/>
            <a:ext cx="50292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rIns="90488"/>
          <a:lstStyle/>
          <a:p>
            <a:endParaRPr lang="en-US" alt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7352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95C4806-C55D-7346-BCB6-66B140F8FAA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 cap="flat"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623419E-4906-BD4C-857B-2E1C117AA4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0338" y="4343400"/>
            <a:ext cx="50292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rIns="90488"/>
          <a:lstStyle/>
          <a:p>
            <a:endParaRPr lang="en-US" alt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935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2268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0140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36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65218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9597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38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64373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39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35974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927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6195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0538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30501"/>
            <a:ext cx="5486400" cy="4102497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822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917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z="1800" dirty="0">
                <a:latin typeface="Times New Roman" charset="0"/>
              </a:rPr>
              <a:t>	</a:t>
            </a:r>
          </a:p>
        </p:txBody>
      </p:sp>
      <p:sp>
        <p:nvSpPr>
          <p:cNvPr id="18435" name="Placeholder 3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/>
        </p:spPr>
      </p:sp>
    </p:spTree>
    <p:extLst>
      <p:ext uri="{BB962C8B-B14F-4D97-AF65-F5344CB8AC3E}">
        <p14:creationId xmlns:p14="http://schemas.microsoft.com/office/powerpoint/2010/main" val="29304795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47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08708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390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3044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622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51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745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5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1953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875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	Bond, G. R. (2004). Supported employment:  Evidence for an evidence-based practice.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Psychiatric Rehabilitation Journal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, 345-359.</a:t>
            </a:r>
          </a:p>
        </p:txBody>
      </p:sp>
    </p:spTree>
    <p:extLst>
      <p:ext uri="{BB962C8B-B14F-4D97-AF65-F5344CB8AC3E}">
        <p14:creationId xmlns:p14="http://schemas.microsoft.com/office/powerpoint/2010/main" val="1231704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87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(Bond et al., 2012; Frederick &amp;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VanderWeele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2019; Kinoshita et al., 2013; Marshall et al., 2014; Metcalfe et al., 2018;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Modini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al., 2016)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55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24000" y="1122363"/>
            <a:ext cx="9144000" cy="4135438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C199-4E36-BE45-B7F8-B023A9958CF2}" type="datetime1">
              <a:rPr lang="en-US" smtClean="0"/>
              <a:t>6/18/19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811" y="6227398"/>
            <a:ext cx="2214377" cy="62302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1098549"/>
            <a:ext cx="1524000" cy="112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0668000" y="1122363"/>
            <a:ext cx="1524000" cy="112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36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1006-DA65-654C-A674-D79804A9A222}" type="datetime1">
              <a:rPr lang="en-US" smtClean="0"/>
              <a:t>6/18/19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0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CC35-CF17-CC42-A49F-F97F90BE41D3}" type="datetime1">
              <a:rPr lang="en-US" smtClean="0"/>
              <a:t>6/18/19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39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CF0C-DE15-4D4C-97B7-DF27638DB270}" type="datetime1">
              <a:rPr lang="en-US" smtClean="0"/>
              <a:t>6/18/19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6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EC05-CCD5-2141-A69D-C3D0F4E34DA2}" type="datetime1">
              <a:rPr lang="en-US" smtClean="0"/>
              <a:t>6/18/19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9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BD1D-1323-AC44-93A5-A2109A8F7F3D}" type="datetime1">
              <a:rPr lang="en-US" smtClean="0"/>
              <a:t>6/18/19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78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B066-F9FA-B242-9381-9597B4D42B5A}" type="datetime1">
              <a:rPr lang="en-US" smtClean="0"/>
              <a:t>6/18/19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11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828800"/>
            <a:ext cx="10363200" cy="41148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832228624"/>
      </p:ext>
    </p:extLst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FCA47-F40E-EB42-8B45-705D0E4C42FE}" type="datetime1">
              <a:rPr lang="en-US" smtClean="0"/>
              <a:t>6/18/19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811" y="6227398"/>
            <a:ext cx="2214377" cy="62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83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1.xlsx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Excel_Worksheet.xlsx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ipsworks.org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5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Excel_Worksheet3.xlsx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09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dirty="0">
                <a:latin typeface="Times" charset="0"/>
                <a:ea typeface="ＭＳ Ｐゴシック" charset="0"/>
                <a:cs typeface="ＭＳ Ｐゴシック" charset="0"/>
              </a:rPr>
            </a:br>
            <a:br>
              <a:rPr lang="en-US" dirty="0">
                <a:latin typeface="Times" charset="0"/>
                <a:ea typeface="ＭＳ Ｐゴシック" charset="0"/>
                <a:cs typeface="ＭＳ Ｐゴシック" charset="0"/>
              </a:rPr>
            </a:br>
            <a:br>
              <a:rPr lang="en-US" dirty="0"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 </a:t>
            </a:r>
            <a:br>
              <a:rPr lang="en-US" dirty="0">
                <a:latin typeface="Times" charset="0"/>
                <a:ea typeface="ＭＳ Ｐゴシック" charset="0"/>
                <a:cs typeface="ＭＳ Ｐゴシック" charset="0"/>
              </a:rPr>
            </a:br>
            <a:br>
              <a:rPr lang="en-US" dirty="0">
                <a:latin typeface="Times" charset="0"/>
                <a:ea typeface="ＭＳ Ｐゴシック" charset="0"/>
                <a:cs typeface="ＭＳ Ｐゴシック" charset="0"/>
              </a:rPr>
            </a:br>
            <a:br>
              <a:rPr lang="en-US" dirty="0">
                <a:latin typeface="Times" charset="0"/>
                <a:ea typeface="ＭＳ Ｐゴシック" charset="0"/>
                <a:cs typeface="ＭＳ Ｐゴシック" charset="0"/>
              </a:rPr>
            </a:b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70949" name="Rectangle 5"/>
          <p:cNvSpPr>
            <a:spLocks noGrp="1" noChangeArrowheads="1"/>
          </p:cNvSpPr>
          <p:nvPr>
            <p:ph idx="1"/>
          </p:nvPr>
        </p:nvSpPr>
        <p:spPr>
          <a:xfrm>
            <a:off x="1524000" y="5144544"/>
            <a:ext cx="9144000" cy="4495800"/>
          </a:xfrm>
        </p:spPr>
        <p:txBody>
          <a:bodyPr/>
          <a:lstStyle/>
          <a:p>
            <a:pPr algn="ctr">
              <a:buFont typeface="Wingdings" charset="0"/>
              <a:buNone/>
              <a:defRPr/>
            </a:pPr>
            <a:r>
              <a:rPr lang="en-US" dirty="0">
                <a:effectLst/>
                <a:latin typeface="Times" charset="0"/>
                <a:ea typeface="ＭＳ Ｐゴシック" charset="0"/>
                <a:cs typeface="ＭＳ Ｐゴシック" charset="0"/>
              </a:rPr>
              <a:t>Updated 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6-18</a:t>
            </a:r>
            <a:r>
              <a:rPr lang="en-US" dirty="0">
                <a:effectLst/>
                <a:latin typeface="Times" charset="0"/>
                <a:ea typeface="ＭＳ Ｐゴシック" charset="0"/>
                <a:cs typeface="ＭＳ Ｐゴシック" charset="0"/>
              </a:rPr>
              <a:t>-19 by Gary Bond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 </a:t>
            </a: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1" y="1986455"/>
            <a:ext cx="12192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chemeClr val="tx2"/>
                </a:solidFill>
                <a:latin typeface="Times New Roman" charset="0"/>
              </a:rPr>
              <a:t>Evidence for the Effectiveness of </a:t>
            </a:r>
            <a:br>
              <a:rPr lang="en-US" sz="6000" dirty="0">
                <a:solidFill>
                  <a:schemeClr val="tx2"/>
                </a:solidFill>
                <a:latin typeface="Times New Roman" charset="0"/>
              </a:rPr>
            </a:br>
            <a:r>
              <a:rPr lang="en-US" sz="6000" dirty="0">
                <a:solidFill>
                  <a:schemeClr val="tx2"/>
                </a:solidFill>
                <a:latin typeface="Times New Roman" charset="0"/>
              </a:rPr>
              <a:t>Individual Placement and Support Model of Supported Employment</a:t>
            </a:r>
            <a:endParaRPr lang="en-US" sz="5400" dirty="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21649"/>
      </p:ext>
    </p:ext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EBD99-D890-2248-AC9C-210B664AB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Compilation of 26 IPS RCTs as of May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9DC51-8CEE-8347-AC9C-423D23433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990" y="2164837"/>
            <a:ext cx="10872019" cy="4895850"/>
          </a:xfrm>
        </p:spPr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RCTs of IPS for people with serious mental illness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Included studies if they assessed IPS fidelity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Excluded studies comparing standard IPS services to adapted IPS (such as IPS-Lite) or augmented IPS (such IPS + cognitive remediation)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51E4A3-77A0-F046-8126-DBBC81A21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33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78860" y="356680"/>
            <a:ext cx="3242553" cy="3981855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11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8860" y="175098"/>
            <a:ext cx="32425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Study </a:t>
            </a:r>
            <a:r>
              <a:rPr lang="en-US" sz="4000" dirty="0" err="1">
                <a:latin typeface="Times New Roman" charset="0"/>
                <a:ea typeface="ＭＳ Ｐゴシック" charset="0"/>
                <a:cs typeface="ＭＳ Ｐゴシック" charset="0"/>
              </a:rPr>
              <a:t>Characteristicsof</a:t>
            </a: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 26 RCTs of IPS for People with Serious Mental Illness</a:t>
            </a:r>
            <a:endParaRPr lang="en-US" sz="4000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347F749-1730-BD47-9766-68B232D31F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14243"/>
              </p:ext>
            </p:extLst>
          </p:nvPr>
        </p:nvGraphicFramePr>
        <p:xfrm>
          <a:off x="3759179" y="11575"/>
          <a:ext cx="8162745" cy="6803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5" name="Worksheet" r:id="rId4" imgW="10071100" imgH="8394700" progId="Excel.Sheet.12">
                  <p:embed/>
                </p:oleObj>
              </mc:Choice>
              <mc:Fallback>
                <p:oleObj name="Worksheet" r:id="rId4" imgW="10071100" imgH="8394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59179" y="11575"/>
                        <a:ext cx="8162745" cy="68032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016161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12192000" cy="166254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400" dirty="0">
                <a:latin typeface="Times New Roman" charset="0"/>
                <a:ea typeface="ＭＳ Ｐゴシック" charset="0"/>
                <a:cs typeface="ＭＳ Ｐゴシック" charset="0"/>
              </a:rPr>
              <a:t>Characteristics of RCTs of IPS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09539" name="Rectangle 3"/>
          <p:cNvSpPr>
            <a:spLocks noGrp="1" noChangeArrowheads="1"/>
          </p:cNvSpPr>
          <p:nvPr>
            <p:ph idx="1"/>
          </p:nvPr>
        </p:nvSpPr>
        <p:spPr>
          <a:xfrm>
            <a:off x="1008368" y="1767498"/>
            <a:ext cx="10525991" cy="49045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12 U.S. studies and 14 outside U.S.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2/3 of studies had at least 18-month follow-up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Total enrollment = 5,877 participants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In most studies, participants mainly recruited from community mental health services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In most studies, the control group received services as usual (sometimes best practices)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40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>
              <a:effectLst/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n-US" sz="2400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466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76272" y="-385011"/>
            <a:ext cx="8872728" cy="19050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Competitive Employment Rates in 26 Randomized Controlled Trials of IPS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6F9D81-93D7-134C-9198-E4556942B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1184"/>
            <a:ext cx="12192000" cy="57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16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19456"/>
            <a:ext cx="8610600" cy="1152144"/>
          </a:xfrm>
        </p:spPr>
        <p:txBody>
          <a:bodyPr/>
          <a:lstStyle/>
          <a:p>
            <a:pPr>
              <a:defRPr/>
            </a:pPr>
            <a:r>
              <a:rPr lang="en-US" sz="5400" dirty="0">
                <a:latin typeface="Times New Roman" charset="0"/>
                <a:ea typeface="ＭＳ Ｐゴシック" charset="0"/>
                <a:cs typeface="ＭＳ Ｐゴシック" charset="0"/>
              </a:rPr>
              <a:t>Overall Findings for 26 RCTs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09539" name="Rectangle 3"/>
          <p:cNvSpPr>
            <a:spLocks noGrp="1" noChangeArrowheads="1"/>
          </p:cNvSpPr>
          <p:nvPr>
            <p:ph idx="1"/>
          </p:nvPr>
        </p:nvSpPr>
        <p:spPr>
          <a:xfrm>
            <a:off x="1790700" y="1853094"/>
            <a:ext cx="8191500" cy="4419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25 of 26 studies showed a significant advantage for IPS 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(Exception: Study in mainland China was borderline significant)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Mean competitive employment rates for the 26 studies:</a:t>
            </a:r>
          </a:p>
          <a:p>
            <a:pPr lvl="3">
              <a:lnSpc>
                <a:spcPct val="90000"/>
              </a:lnSpc>
              <a:defRPr/>
            </a:pPr>
            <a:r>
              <a:rPr lang="en-US" sz="4000" dirty="0">
                <a:latin typeface="Times New Roman" charset="0"/>
                <a:ea typeface="ＭＳ Ｐゴシック" charset="0"/>
              </a:rPr>
              <a:t>55% for IPS</a:t>
            </a:r>
          </a:p>
          <a:p>
            <a:pPr lvl="3">
              <a:lnSpc>
                <a:spcPct val="90000"/>
              </a:lnSpc>
              <a:defRPr/>
            </a:pPr>
            <a:r>
              <a:rPr lang="en-US" sz="4000" dirty="0">
                <a:latin typeface="Times New Roman" charset="0"/>
                <a:ea typeface="ＭＳ Ｐゴシック" charset="0"/>
              </a:rPr>
              <a:t>23% for controls</a:t>
            </a:r>
          </a:p>
          <a:p>
            <a:pPr>
              <a:lnSpc>
                <a:spcPct val="90000"/>
              </a:lnSpc>
              <a:defRPr/>
            </a:pPr>
            <a:endParaRPr lang="en-US" dirty="0">
              <a:effectLst/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n-US" sz="2400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29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-16932"/>
            <a:ext cx="12192000" cy="146473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latin typeface="Times New Roman"/>
                <a:cs typeface="Times New Roman"/>
              </a:rPr>
              <a:t>IPS Competitive Employment Rates Similar in Large Cities and Rural Communities (Haslett, 2011)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2819400" y="2743200"/>
            <a:ext cx="66294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4000" dirty="0"/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4000" dirty="0"/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4000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133287"/>
              </p:ext>
            </p:extLst>
          </p:nvPr>
        </p:nvGraphicFramePr>
        <p:xfrm>
          <a:off x="3150823" y="1630497"/>
          <a:ext cx="5343181" cy="4627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08723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AF12B-7EEB-F143-9B4D-3449627C2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108" y="-104504"/>
            <a:ext cx="11179629" cy="1476738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18-Month Competitive Employment Outcomes in </a:t>
            </a:r>
            <a:br>
              <a:rPr lang="en-US" sz="36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6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Meta-Analysis of 4 RCTs of IPS (Bond et al., 2012)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599C0-00D3-1643-9E3D-537A3B3E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16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4F77B31-DFF9-5A42-9E0F-055CC10F6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7" y="1102813"/>
            <a:ext cx="12448717" cy="5846627"/>
          </a:xfrm>
        </p:spPr>
      </p:pic>
    </p:spTree>
    <p:extLst>
      <p:ext uri="{BB962C8B-B14F-4D97-AF65-F5344CB8AC3E}">
        <p14:creationId xmlns:p14="http://schemas.microsoft.com/office/powerpoint/2010/main" val="1718422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2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304800"/>
            <a:ext cx="8382000" cy="1447800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29429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43542"/>
            <a:ext cx="119742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Mean Job Tenure in Two IPS Studies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464457" y="5257802"/>
            <a:ext cx="1150982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Job tenure for IPS was triple that for usual services in Hoffmann study.</a:t>
            </a:r>
            <a:endParaRPr lang="en-US" sz="5400" dirty="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584874"/>
              </p:ext>
            </p:extLst>
          </p:nvPr>
        </p:nvGraphicFramePr>
        <p:xfrm>
          <a:off x="1508851" y="1387366"/>
          <a:ext cx="9159149" cy="3704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8" name="Worksheet" r:id="rId4" imgW="3987800" imgH="1612900" progId="Excel.Sheet.8">
                  <p:embed/>
                </p:oleObj>
              </mc:Choice>
              <mc:Fallback>
                <p:oleObj name="Worksheet" r:id="rId4" imgW="3987800" imgH="16129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08851" y="1387366"/>
                        <a:ext cx="9159149" cy="370449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0482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8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" y="112488"/>
            <a:ext cx="12192000" cy="229688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5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Steady Worker Rate in 3 Long-Term Studies</a:t>
            </a:r>
            <a:r>
              <a:rPr lang="en-US" sz="53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br>
              <a:rPr lang="en-US" dirty="0">
                <a:effectLst/>
                <a:ea typeface="+mj-ea"/>
                <a:cs typeface="+mj-cs"/>
              </a:rPr>
            </a:br>
            <a:br>
              <a:rPr lang="en-US" sz="4800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sz="48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84677" y="4694313"/>
            <a:ext cx="11669485" cy="19824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ヒラギノ角ゴ Pro W3" charset="-128"/>
                <a:cs typeface="ヒラギノ角ゴ Pro W3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ヒラギノ角ゴ Pro W3" charset="-128"/>
                <a:cs typeface="ヒラギノ角ゴ Pro W3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ヒラギノ角ゴ Pro W3" charset="-128"/>
                <a:cs typeface="ヒラギノ角ゴ Pro W3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ヒラギノ角ゴ Pro W3" charset="-128"/>
                <a:cs typeface="ヒラギノ角ゴ Pro W3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ヒラギノ角ゴ Pro W3" charset="-128"/>
                <a:cs typeface="ヒラギノ角ゴ Pro W3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defRPr>
            </a:lvl9pPr>
          </a:lstStyle>
          <a:p>
            <a:pPr>
              <a:defRPr/>
            </a:pPr>
            <a:r>
              <a:rPr lang="en-US" sz="3600" dirty="0">
                <a:solidFill>
                  <a:srgbClr val="00041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+mj-ea"/>
                <a:cs typeface="+mj-cs"/>
              </a:rPr>
              <a:t>Follow-up periods:  Hoffmann (2014): 5 years; </a:t>
            </a:r>
          </a:p>
          <a:p>
            <a:pPr>
              <a:defRPr/>
            </a:pPr>
            <a:r>
              <a:rPr lang="en-US" sz="3600" dirty="0" err="1">
                <a:solidFill>
                  <a:srgbClr val="00041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+mj-ea"/>
                <a:cs typeface="+mj-cs"/>
              </a:rPr>
              <a:t>Salyers</a:t>
            </a:r>
            <a:r>
              <a:rPr lang="en-US" sz="3600" dirty="0">
                <a:solidFill>
                  <a:srgbClr val="00041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+mj-ea"/>
                <a:cs typeface="+mj-cs"/>
              </a:rPr>
              <a:t> (2004): 10 years; Becker (2007) 8-12 years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200" y="1454151"/>
            <a:ext cx="7768440" cy="35605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2284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8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43543" y="564521"/>
            <a:ext cx="12192000" cy="157832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6000" dirty="0">
                <a:solidFill>
                  <a:schemeClr val="bg2"/>
                </a:solidFill>
                <a:latin typeface="Times New Roman" charset="0"/>
                <a:ea typeface="Times New Roman" charset="0"/>
                <a:cs typeface="Times New Roman" charset="0"/>
              </a:rPr>
              <a:t>Mental Health Treatment Study: Long-term </a:t>
            </a:r>
            <a:r>
              <a:rPr lang="en-US" sz="6000" dirty="0">
                <a:solidFill>
                  <a:schemeClr val="bg2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Follow-up (6-8 years) (Baller et al., 2018)</a:t>
            </a:r>
            <a:br>
              <a:rPr lang="en-US" dirty="0">
                <a:solidFill>
                  <a:schemeClr val="bg2"/>
                </a:solidFill>
                <a:effectLst/>
                <a:ea typeface="+mj-ea"/>
                <a:cs typeface="+mj-cs"/>
              </a:rPr>
            </a:br>
            <a:br>
              <a:rPr lang="en-US" sz="4800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sz="48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33257" y="6066972"/>
            <a:ext cx="2438400" cy="7910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FA7F0D-C14E-754E-B17D-3C53538CC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288" y="1893576"/>
            <a:ext cx="8252338" cy="496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9093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08857"/>
            <a:ext cx="9144000" cy="1447800"/>
          </a:xfrm>
        </p:spPr>
        <p:txBody>
          <a:bodyPr vert="horz" lIns="90488" tIns="45720" rIns="90488" bIns="45720" rtlCol="0" anchor="ctr">
            <a:normAutofit/>
          </a:bodyPr>
          <a:lstStyle/>
          <a:p>
            <a:r>
              <a:rPr lang="en-US" sz="5400">
                <a:latin typeface="Times New Roman" charset="0"/>
                <a:ea typeface="ＭＳ Ｐゴシック" charset="0"/>
                <a:cs typeface="Times New Roman" charset="0"/>
              </a:rPr>
              <a:t>Why Focus on Work?</a:t>
            </a:r>
            <a:endParaRPr lang="en-US" sz="480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794657" y="1850572"/>
            <a:ext cx="10940143" cy="5007428"/>
          </a:xfrm>
        </p:spPr>
        <p:txBody>
          <a:bodyPr vert="horz" lIns="90488" tIns="45720" rIns="90488" bIns="4572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Most clients want to work!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Most clients see work as a key part of recovery 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Being productive = Basic human need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In most societies, typical adult role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Working can be a way out of poverty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Working may prevent entry into disability system</a:t>
            </a:r>
          </a:p>
          <a:p>
            <a:pPr>
              <a:lnSpc>
                <a:spcPct val="90000"/>
              </a:lnSpc>
              <a:defRPr/>
            </a:pP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25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631"/>
            <a:ext cx="12192000" cy="16625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>
                <a:latin typeface="Times New Roman"/>
                <a:cs typeface="Times New Roman"/>
              </a:rPr>
              <a:t>Cost-Effectiveness of IPS:</a:t>
            </a:r>
            <a:br>
              <a:rPr lang="en-US" sz="5300" dirty="0">
                <a:latin typeface="Times New Roman"/>
                <a:cs typeface="Times New Roman"/>
              </a:rPr>
            </a:br>
            <a:r>
              <a:rPr lang="en-US" sz="5300" dirty="0">
                <a:latin typeface="Times New Roman"/>
                <a:cs typeface="Times New Roman"/>
              </a:rPr>
              <a:t>Areas of Impact Compared to Controls</a:t>
            </a:r>
            <a:br>
              <a:rPr lang="en-US" sz="6000" dirty="0">
                <a:latin typeface="Times New Roman"/>
                <a:cs typeface="Times New Roman"/>
              </a:rPr>
            </a:br>
            <a:br>
              <a:rPr lang="en-US" sz="6000" dirty="0">
                <a:latin typeface="Times New Roman"/>
                <a:cs typeface="Times New Roman"/>
              </a:rPr>
            </a:b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2509" y="1856509"/>
            <a:ext cx="11543225" cy="5001491"/>
          </a:xfrm>
        </p:spPr>
        <p:txBody>
          <a:bodyPr>
            <a:normAutofit/>
          </a:bodyPr>
          <a:lstStyle/>
          <a:p>
            <a:pPr marL="571500" indent="-571500">
              <a:lnSpc>
                <a:spcPct val="110000"/>
              </a:lnSpc>
              <a:defRPr/>
            </a:pPr>
            <a:r>
              <a:rPr lang="en-US" altLang="en-US" sz="4000" dirty="0">
                <a:latin typeface="Times New Roman" charset="0"/>
              </a:rPr>
              <a:t>Sometimes reduced psychiatric hospital use</a:t>
            </a:r>
          </a:p>
          <a:p>
            <a:pPr marL="571500" indent="-571500">
              <a:lnSpc>
                <a:spcPct val="110000"/>
              </a:lnSpc>
              <a:defRPr/>
            </a:pPr>
            <a:r>
              <a:rPr lang="en-US" altLang="en-US" sz="4000" dirty="0">
                <a:latin typeface="Times New Roman" charset="0"/>
              </a:rPr>
              <a:t>In short term, similar or more outpatient treatment </a:t>
            </a:r>
          </a:p>
          <a:p>
            <a:pPr marL="571500" indent="-571500">
              <a:lnSpc>
                <a:spcPct val="110000"/>
              </a:lnSpc>
              <a:defRPr/>
            </a:pPr>
            <a:r>
              <a:rPr lang="en-US" altLang="en-US" sz="4000" dirty="0">
                <a:latin typeface="Times New Roman" charset="0"/>
              </a:rPr>
              <a:t>In long term, reduced outpatient treatment</a:t>
            </a:r>
          </a:p>
          <a:p>
            <a:pPr marL="571500" indent="-571500">
              <a:lnSpc>
                <a:spcPct val="110000"/>
              </a:lnSpc>
              <a:defRPr/>
            </a:pPr>
            <a:r>
              <a:rPr lang="en-US" altLang="en-US" sz="4000" dirty="0">
                <a:latin typeface="Times New Roman" charset="0"/>
              </a:rPr>
              <a:t>Not yet rigorously studied: IPS impact on general health care, SSI/SSDI, and criminal justice system</a:t>
            </a:r>
          </a:p>
          <a:p>
            <a:endParaRPr lang="en-US" sz="4000" dirty="0">
              <a:latin typeface="Times New Roman"/>
              <a:cs typeface="Times New Roman"/>
              <a:sym typeface="Wingdings" pitchFamily="2" charset="2"/>
            </a:endParaRPr>
          </a:p>
          <a:p>
            <a:pPr marL="0" lvl="0" indent="0">
              <a:buNone/>
            </a:pPr>
            <a:endParaRPr lang="en-US" sz="4000" dirty="0">
              <a:latin typeface="Times New Roman"/>
              <a:cs typeface="Times New Roman"/>
            </a:endParaRPr>
          </a:p>
          <a:p>
            <a:pPr lvl="0"/>
            <a:endParaRPr lang="en-US" sz="4000" dirty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defRPr/>
            </a:pP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66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8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51793" y="33867"/>
            <a:ext cx="11335407" cy="1371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800" dirty="0">
                <a:solidFill>
                  <a:srgbClr val="002060"/>
                </a:solidFill>
                <a:latin typeface="Times New Roman"/>
              </a:rPr>
              <a:t>5-Year Return on Investment for IPS and Traditional Voc Services (Hoffmann, 2014)</a:t>
            </a:r>
            <a:endParaRPr lang="en-US" sz="4800" dirty="0">
              <a:solidFill>
                <a:srgbClr val="00206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8077200" y="4495800"/>
            <a:ext cx="76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551793" y="1405467"/>
            <a:ext cx="1133540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rgbClr val="002060"/>
                </a:solidFill>
                <a:latin typeface="Times New Roman" charset="0"/>
              </a:rPr>
              <a:t>For every $1 spent on spent on services, </a:t>
            </a:r>
          </a:p>
          <a:p>
            <a:r>
              <a:rPr lang="en-US" sz="4400" i="1" dirty="0">
                <a:solidFill>
                  <a:srgbClr val="002060"/>
                </a:solidFill>
                <a:latin typeface="Times New Roman" charset="0"/>
              </a:rPr>
              <a:t>Return in employment earnings =</a:t>
            </a:r>
          </a:p>
          <a:p>
            <a:r>
              <a:rPr lang="en-US" sz="4400" dirty="0">
                <a:solidFill>
                  <a:srgbClr val="002060"/>
                </a:solidFill>
                <a:latin typeface="Times New Roman" charset="0"/>
              </a:rPr>
              <a:t> </a:t>
            </a:r>
          </a:p>
          <a:p>
            <a:r>
              <a:rPr lang="en-US" sz="4400" b="1" dirty="0">
                <a:solidFill>
                  <a:srgbClr val="002060"/>
                </a:solidFill>
                <a:latin typeface="Times New Roman" charset="0"/>
              </a:rPr>
              <a:t>	44¢ </a:t>
            </a:r>
            <a:r>
              <a:rPr lang="en-US" sz="4400" dirty="0">
                <a:solidFill>
                  <a:srgbClr val="002060"/>
                </a:solidFill>
                <a:latin typeface="Times New Roman" charset="0"/>
              </a:rPr>
              <a:t>for IPS </a:t>
            </a:r>
          </a:p>
          <a:p>
            <a:r>
              <a:rPr lang="en-US" sz="4400" dirty="0">
                <a:solidFill>
                  <a:srgbClr val="002060"/>
                </a:solidFill>
                <a:latin typeface="Times New Roman" charset="0"/>
              </a:rPr>
              <a:t>              	</a:t>
            </a:r>
          </a:p>
          <a:p>
            <a:r>
              <a:rPr lang="en-US" sz="4400" b="1" dirty="0">
                <a:solidFill>
                  <a:srgbClr val="002060"/>
                </a:solidFill>
                <a:latin typeface="Times New Roman" charset="0"/>
              </a:rPr>
              <a:t>	13¢ </a:t>
            </a:r>
            <a:r>
              <a:rPr lang="en-US" sz="4400" dirty="0">
                <a:solidFill>
                  <a:srgbClr val="002060"/>
                </a:solidFill>
                <a:latin typeface="Times New Roman" charset="0"/>
              </a:rPr>
              <a:t>for traditional</a:t>
            </a:r>
          </a:p>
          <a:p>
            <a:r>
              <a:rPr lang="en-US" sz="4400" dirty="0">
                <a:solidFill>
                  <a:srgbClr val="002060"/>
                </a:solidFill>
                <a:latin typeface="Times New Roman" charset="0"/>
              </a:rPr>
              <a:t>       vocational services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9223603"/>
              </p:ext>
            </p:extLst>
          </p:nvPr>
        </p:nvGraphicFramePr>
        <p:xfrm>
          <a:off x="6716110" y="3049140"/>
          <a:ext cx="5339256" cy="3808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3503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961696" y="203450"/>
            <a:ext cx="10326414" cy="1325805"/>
          </a:xfrm>
        </p:spPr>
        <p:txBody>
          <a:bodyPr vert="horz" lIns="90488" tIns="45720" rIns="90488" bIns="45720" rtlCol="0" anchor="ctr">
            <a:normAutofit fontScale="90000"/>
          </a:bodyPr>
          <a:lstStyle/>
          <a:p>
            <a:pPr algn="ctr"/>
            <a:r>
              <a:rPr lang="en-US" sz="5400" dirty="0">
                <a:latin typeface="Times New Roman"/>
                <a:cs typeface="Times New Roman"/>
              </a:rPr>
              <a:t>Impact of IPS</a:t>
            </a:r>
            <a:br>
              <a:rPr lang="en-US" sz="5400" dirty="0">
                <a:latin typeface="Times New Roman"/>
                <a:cs typeface="Times New Roman"/>
              </a:rPr>
            </a:br>
            <a:r>
              <a:rPr lang="en-US" sz="5400" dirty="0">
                <a:latin typeface="Times New Roman"/>
                <a:cs typeface="Times New Roman"/>
              </a:rPr>
              <a:t>on Mental Health and Well-Being</a:t>
            </a:r>
            <a:endParaRPr lang="en-US" sz="48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961697" y="1850572"/>
            <a:ext cx="10557013" cy="4870903"/>
          </a:xfrm>
        </p:spPr>
        <p:txBody>
          <a:bodyPr vert="horz" lIns="90488" tIns="45720" rIns="90488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In most controlled trials, IPS and control groups do not differ in mental health, quality of life, or other </a:t>
            </a:r>
            <a:r>
              <a:rPr lang="en-US" sz="4000" dirty="0" err="1">
                <a:latin typeface="Times New Roman"/>
                <a:ea typeface="ＭＳ Ｐゴシック" charset="0"/>
                <a:cs typeface="Times New Roman"/>
              </a:rPr>
              <a:t>nonvocational</a:t>
            </a: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 outcomes</a:t>
            </a:r>
          </a:p>
          <a:p>
            <a:pPr>
              <a:lnSpc>
                <a:spcPct val="100000"/>
              </a:lnSpc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One exception:  In some studies, IPS clients have reduced use of mental health services, especially psychiatric hospitalizations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latin typeface="Times New Roman"/>
                <a:ea typeface="ＭＳ Ｐゴシック" charset="0"/>
                <a:cs typeface="Times New Roman"/>
              </a:rPr>
              <a:t>(</a:t>
            </a:r>
            <a:r>
              <a:rPr lang="en-US" dirty="0" err="1">
                <a:latin typeface="Times New Roman"/>
                <a:ea typeface="ＭＳ Ｐゴシック" charset="0"/>
                <a:cs typeface="Times New Roman"/>
              </a:rPr>
              <a:t>Kukla</a:t>
            </a:r>
            <a:r>
              <a:rPr lang="en-US" dirty="0">
                <a:latin typeface="Times New Roman"/>
                <a:ea typeface="ＭＳ Ｐゴシック" charset="0"/>
                <a:cs typeface="Times New Roman"/>
              </a:rPr>
              <a:t> &amp; Bond, 2013)</a:t>
            </a:r>
          </a:p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19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9579-703C-A745-A26B-A66BBD13B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9400"/>
            <a:ext cx="11901487" cy="1063625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 of IPS on social functioning in veterans with PTSD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(Mueller et al. 2019)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BC827-1FA6-D94F-836C-60B3AF533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749426"/>
            <a:ext cx="11891962" cy="497204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Randomized controlled trial comparing IPS to Transitional Work Program (TWP) over 18 months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541 veterans with PTSD completed a role functioning checklist at 3-month intervals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IPS group improved from baseline at every follow-up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TWP group worsened at every follow-up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Findings independent of employment outcomes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1B5E5-B109-0A49-ACC7-0890A128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32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961696" y="203450"/>
            <a:ext cx="10326414" cy="1325805"/>
          </a:xfrm>
        </p:spPr>
        <p:txBody>
          <a:bodyPr vert="horz" lIns="90488" tIns="45720" rIns="90488" bIns="45720" rtlCol="0" anchor="ctr">
            <a:normAutofit fontScale="90000"/>
          </a:bodyPr>
          <a:lstStyle/>
          <a:p>
            <a:pPr algn="ctr"/>
            <a:r>
              <a:rPr lang="en-US" sz="5400" dirty="0">
                <a:latin typeface="Times New Roman"/>
                <a:cs typeface="Times New Roman"/>
              </a:rPr>
              <a:t>Impact of Competitive Employment </a:t>
            </a:r>
            <a:br>
              <a:rPr lang="en-US" sz="5400" dirty="0">
                <a:latin typeface="Times New Roman"/>
                <a:cs typeface="Times New Roman"/>
              </a:rPr>
            </a:br>
            <a:r>
              <a:rPr lang="en-US" sz="5400" dirty="0">
                <a:latin typeface="Times New Roman"/>
                <a:cs typeface="Times New Roman"/>
              </a:rPr>
              <a:t>on Mental Health and Well-Being</a:t>
            </a:r>
            <a:endParaRPr lang="en-US" sz="48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744168" y="1960931"/>
            <a:ext cx="10875017" cy="4392572"/>
          </a:xfrm>
        </p:spPr>
        <p:txBody>
          <a:bodyPr vert="horz" lIns="90488" tIns="45720" rIns="90488" bIns="45720" rtlCol="0"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4800" b="1" dirty="0">
                <a:latin typeface="Times New Roman" charset="0"/>
                <a:ea typeface="Times New Roman" charset="0"/>
                <a:cs typeface="Times New Roman" charset="0"/>
              </a:rPr>
              <a:t>In general population:  </a:t>
            </a:r>
          </a:p>
          <a:p>
            <a:pPr>
              <a:lnSpc>
                <a:spcPct val="120000"/>
              </a:lnSpc>
            </a:pPr>
            <a:r>
              <a:rPr lang="en-US" sz="4800" dirty="0">
                <a:latin typeface="Times New Roman" charset="0"/>
                <a:ea typeface="Times New Roman" charset="0"/>
                <a:cs typeface="Times New Roman" charset="0"/>
              </a:rPr>
              <a:t>Work is beneficial for employee well-being, if:</a:t>
            </a:r>
          </a:p>
          <a:p>
            <a:pPr lvl="1">
              <a:lnSpc>
                <a:spcPct val="120000"/>
              </a:lnSpc>
            </a:pPr>
            <a:r>
              <a:rPr lang="en-US" sz="4800" dirty="0">
                <a:latin typeface="Times New Roman" charset="0"/>
                <a:ea typeface="Times New Roman" charset="0"/>
                <a:cs typeface="Times New Roman" charset="0"/>
              </a:rPr>
              <a:t>good-quality supervision</a:t>
            </a:r>
          </a:p>
          <a:p>
            <a:pPr lvl="1">
              <a:lnSpc>
                <a:spcPct val="120000"/>
              </a:lnSpc>
            </a:pPr>
            <a:r>
              <a:rPr lang="en-US" sz="4800" dirty="0">
                <a:latin typeface="Times New Roman" charset="0"/>
                <a:ea typeface="Times New Roman" charset="0"/>
                <a:cs typeface="Times New Roman" charset="0"/>
              </a:rPr>
              <a:t>positive workplace environment </a:t>
            </a:r>
          </a:p>
          <a:p>
            <a:pPr>
              <a:lnSpc>
                <a:spcPct val="120000"/>
              </a:lnSpc>
            </a:pPr>
            <a:r>
              <a:rPr lang="en-US" sz="4800" dirty="0">
                <a:latin typeface="Times New Roman" charset="0"/>
                <a:ea typeface="Times New Roman" charset="0"/>
                <a:cs typeface="Times New Roman" charset="0"/>
              </a:rPr>
              <a:t>Unemployment has consistently negative effects</a:t>
            </a:r>
          </a:p>
          <a:p>
            <a:pPr marL="0" indent="0" algn="ctr">
              <a:buNone/>
            </a:pPr>
            <a:r>
              <a:rPr lang="en-US" sz="38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3800" dirty="0" err="1">
                <a:latin typeface="Times New Roman" charset="0"/>
                <a:ea typeface="Times New Roman" charset="0"/>
                <a:cs typeface="Times New Roman" charset="0"/>
              </a:rPr>
              <a:t>Modini</a:t>
            </a:r>
            <a:r>
              <a:rPr lang="en-US" sz="3800" dirty="0">
                <a:latin typeface="Times New Roman" charset="0"/>
                <a:ea typeface="Times New Roman" charset="0"/>
                <a:cs typeface="Times New Roman" charset="0"/>
              </a:rPr>
              <a:t> et al. (2016)</a:t>
            </a:r>
          </a:p>
          <a:p>
            <a:pPr>
              <a:lnSpc>
                <a:spcPct val="90000"/>
              </a:lnSpc>
              <a:defRPr/>
            </a:pP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71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961696" y="203450"/>
            <a:ext cx="10326414" cy="1325805"/>
          </a:xfrm>
        </p:spPr>
        <p:txBody>
          <a:bodyPr vert="horz" lIns="90488" tIns="45720" rIns="90488" bIns="45720" rtlCol="0" anchor="ctr">
            <a:normAutofit fontScale="90000"/>
          </a:bodyPr>
          <a:lstStyle/>
          <a:p>
            <a:pPr algn="ctr"/>
            <a:r>
              <a:rPr lang="en-US" sz="5400" dirty="0">
                <a:latin typeface="Times New Roman"/>
                <a:cs typeface="Times New Roman"/>
              </a:rPr>
              <a:t>Impact of Competitive Employment </a:t>
            </a:r>
            <a:br>
              <a:rPr lang="en-US" sz="5400" dirty="0">
                <a:latin typeface="Times New Roman"/>
                <a:cs typeface="Times New Roman"/>
              </a:rPr>
            </a:br>
            <a:r>
              <a:rPr lang="en-US" sz="5400" dirty="0">
                <a:latin typeface="Times New Roman"/>
                <a:cs typeface="Times New Roman"/>
              </a:rPr>
              <a:t>on Mental Health and Well-Being</a:t>
            </a:r>
            <a:endParaRPr lang="en-US" sz="48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03147" y="1875285"/>
            <a:ext cx="10950653" cy="4376807"/>
          </a:xfrm>
        </p:spPr>
        <p:txBody>
          <a:bodyPr vert="horz" lIns="90488" tIns="45720" rIns="90488" bIns="45720" rtlCol="0">
            <a:normAutofit fontScale="5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7300" b="1" dirty="0">
                <a:latin typeface="Times New Roman"/>
                <a:cs typeface="Times New Roman"/>
              </a:rPr>
              <a:t>For people with serious mental illness: </a:t>
            </a:r>
          </a:p>
          <a:p>
            <a:pPr>
              <a:lnSpc>
                <a:spcPct val="120000"/>
              </a:lnSpc>
            </a:pPr>
            <a:r>
              <a:rPr lang="en-US" sz="7300" dirty="0">
                <a:latin typeface="Times New Roman"/>
                <a:cs typeface="Times New Roman"/>
              </a:rPr>
              <a:t>Work is beneficial in these areas:</a:t>
            </a:r>
          </a:p>
          <a:p>
            <a:pPr lvl="1">
              <a:lnSpc>
                <a:spcPct val="120000"/>
              </a:lnSpc>
            </a:pPr>
            <a:r>
              <a:rPr lang="en-US" sz="7300" dirty="0">
                <a:latin typeface="Times New Roman"/>
                <a:cs typeface="Times New Roman"/>
              </a:rPr>
              <a:t>Self esteem – 100% (3/3 studies)</a:t>
            </a:r>
          </a:p>
          <a:p>
            <a:pPr lvl="1">
              <a:lnSpc>
                <a:spcPct val="120000"/>
              </a:lnSpc>
            </a:pPr>
            <a:r>
              <a:rPr lang="en-US" sz="7300" dirty="0">
                <a:latin typeface="Times New Roman"/>
                <a:cs typeface="Times New Roman"/>
              </a:rPr>
              <a:t>Psychiatric symptoms – 57% (4/7 studies)</a:t>
            </a:r>
          </a:p>
          <a:p>
            <a:pPr lvl="1">
              <a:lnSpc>
                <a:spcPct val="120000"/>
              </a:lnSpc>
            </a:pPr>
            <a:r>
              <a:rPr lang="en-US" sz="7300" dirty="0">
                <a:latin typeface="Times New Roman"/>
                <a:cs typeface="Times New Roman"/>
              </a:rPr>
              <a:t>Life satisfaction – 33% (3/9 studies)</a:t>
            </a:r>
          </a:p>
          <a:p>
            <a:pPr marL="457200" lvl="1" indent="0" algn="ctr">
              <a:lnSpc>
                <a:spcPct val="120000"/>
              </a:lnSpc>
              <a:buNone/>
            </a:pPr>
            <a:r>
              <a:rPr lang="en-US" sz="5800" dirty="0">
                <a:latin typeface="Times New Roman"/>
                <a:cs typeface="Times New Roman"/>
              </a:rPr>
              <a:t>(Luciano, Bond, &amp; Drake, 2014)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61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277091" y="258868"/>
            <a:ext cx="11735311" cy="1498819"/>
          </a:xfrm>
        </p:spPr>
        <p:txBody>
          <a:bodyPr vert="horz" lIns="90488" tIns="45720" rIns="90488" bIns="45720" rtlCol="0" anchor="ctr">
            <a:normAutofit fontScale="90000"/>
          </a:bodyPr>
          <a:lstStyle/>
          <a:p>
            <a:pPr algn="ctr"/>
            <a:r>
              <a:rPr lang="en-US" sz="5300" dirty="0">
                <a:latin typeface="Times New Roman"/>
                <a:cs typeface="Times New Roman"/>
              </a:rPr>
              <a:t>Large-Sample Study of Impact of Employment on Mental Health (Gibbons &amp; </a:t>
            </a:r>
            <a:r>
              <a:rPr lang="en-US" sz="5300" dirty="0" err="1">
                <a:latin typeface="Times New Roman"/>
                <a:cs typeface="Times New Roman"/>
              </a:rPr>
              <a:t>Salkever</a:t>
            </a:r>
            <a:r>
              <a:rPr lang="en-US" sz="5300" dirty="0">
                <a:latin typeface="Times New Roman"/>
                <a:cs typeface="Times New Roman"/>
              </a:rPr>
              <a:t>, 2019)</a:t>
            </a:r>
            <a:br>
              <a:rPr lang="en-US" sz="4800" dirty="0">
                <a:latin typeface="Times New Roman"/>
                <a:cs typeface="Times New Roman"/>
              </a:rPr>
            </a:br>
            <a:endParaRPr lang="en-US" sz="48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83256" y="2057847"/>
            <a:ext cx="11608744" cy="4481065"/>
          </a:xfrm>
        </p:spPr>
        <p:txBody>
          <a:bodyPr vert="horz" lIns="90488" tIns="45720" rIns="90488" bIns="45720" rtlCol="0">
            <a:no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Longitudinal study of administrative data for 5,162 clients with mental illness in public MH system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had a small positive impact on mental health (after controlling for selection bias)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Employment reduced total mental health costs on average by $538 in a 6-month period</a:t>
            </a:r>
            <a:endParaRPr lang="en-US" sz="4000" dirty="0">
              <a:latin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24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35527" y="540327"/>
            <a:ext cx="11540359" cy="1205345"/>
          </a:xfrm>
        </p:spPr>
        <p:txBody>
          <a:bodyPr>
            <a:normAutofit fontScale="90000"/>
          </a:bodyPr>
          <a:lstStyle/>
          <a:p>
            <a:r>
              <a:rPr lang="en-US" sz="5300" dirty="0">
                <a:latin typeface="Times New Roman"/>
                <a:cs typeface="Times New Roman"/>
              </a:rPr>
              <a:t>2.    Assessing applicability of IPS in target   	subgroups of people with mental illness</a:t>
            </a: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43995" y="2017986"/>
            <a:ext cx="11400817" cy="47034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Times New Roman"/>
                <a:cs typeface="Times New Roman"/>
              </a:rPr>
              <a:t>Studies show effectiveness of IPS for:</a:t>
            </a:r>
          </a:p>
          <a:p>
            <a:pPr lvl="0"/>
            <a:r>
              <a:rPr lang="en-US" sz="4000" dirty="0">
                <a:latin typeface="Times New Roman"/>
                <a:cs typeface="Times New Roman"/>
              </a:rPr>
              <a:t>People with justice involvement  (2 studies)</a:t>
            </a:r>
          </a:p>
          <a:p>
            <a:r>
              <a:rPr lang="en-US" sz="4000" dirty="0">
                <a:latin typeface="Times New Roman"/>
                <a:cs typeface="Times New Roman"/>
              </a:rPr>
              <a:t>People receiving disability benefits (</a:t>
            </a:r>
            <a:r>
              <a:rPr lang="en-US" sz="4000">
                <a:latin typeface="Times New Roman"/>
                <a:cs typeface="Times New Roman"/>
              </a:rPr>
              <a:t>4 studies)</a:t>
            </a:r>
            <a:endParaRPr lang="en-US" sz="4000" dirty="0">
              <a:latin typeface="Times New Roman"/>
              <a:cs typeface="Times New Roman"/>
            </a:endParaRPr>
          </a:p>
          <a:p>
            <a:pPr lvl="0"/>
            <a:r>
              <a:rPr lang="en-US" sz="4000" dirty="0">
                <a:latin typeface="Times New Roman"/>
                <a:cs typeface="Times New Roman"/>
              </a:rPr>
              <a:t>People with co-occurring substance use (many)</a:t>
            </a:r>
          </a:p>
          <a:p>
            <a:r>
              <a:rPr lang="en-US" sz="4000" dirty="0">
                <a:latin typeface="Times New Roman"/>
                <a:cs typeface="Times New Roman"/>
              </a:rPr>
              <a:t>Young adults (many)</a:t>
            </a:r>
          </a:p>
          <a:p>
            <a:pPr marL="0" lvl="0" indent="0">
              <a:buNone/>
            </a:pP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99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99545" y="365759"/>
            <a:ext cx="11892455" cy="1594419"/>
          </a:xfrm>
        </p:spPr>
        <p:txBody>
          <a:bodyPr>
            <a:normAutofit fontScale="90000"/>
          </a:bodyPr>
          <a:lstStyle/>
          <a:p>
            <a:r>
              <a:rPr lang="en-US" sz="5300" dirty="0">
                <a:latin typeface="Times New Roman" charset="0"/>
                <a:ea typeface="Times New Roman" charset="0"/>
                <a:cs typeface="Times New Roman" charset="0"/>
              </a:rPr>
              <a:t>IPS Is Effective Across Many Subgroups of People with Serious Mental Illness 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(Campbell, 2011)</a:t>
            </a: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88275" y="1813035"/>
            <a:ext cx="11004331" cy="4461642"/>
          </a:xfrm>
        </p:spPr>
        <p:txBody>
          <a:bodyPr>
            <a:normAutofit fontScale="92500"/>
          </a:bodyPr>
          <a:lstStyle/>
          <a:p>
            <a:pPr lvl="0"/>
            <a:r>
              <a:rPr lang="en-US" sz="4000" dirty="0">
                <a:latin typeface="Times New Roman"/>
                <a:cs typeface="Times New Roman"/>
              </a:rPr>
              <a:t>Different diagnostic groups, including schizophrenia</a:t>
            </a:r>
          </a:p>
          <a:p>
            <a:pPr lvl="0"/>
            <a:r>
              <a:rPr lang="en-US" sz="4000" dirty="0">
                <a:latin typeface="Times New Roman"/>
                <a:cs typeface="Times New Roman"/>
              </a:rPr>
              <a:t>All age groups</a:t>
            </a:r>
          </a:p>
          <a:p>
            <a:pPr lvl="0"/>
            <a:r>
              <a:rPr lang="en-US" sz="4000" dirty="0">
                <a:latin typeface="Times New Roman"/>
                <a:cs typeface="Times New Roman"/>
              </a:rPr>
              <a:t>Diverse </a:t>
            </a:r>
            <a:r>
              <a:rPr lang="en-US" sz="4000" dirty="0" err="1">
                <a:latin typeface="Times New Roman"/>
                <a:cs typeface="Times New Roman"/>
              </a:rPr>
              <a:t>ethnoracial</a:t>
            </a:r>
            <a:r>
              <a:rPr lang="en-US" sz="4000" dirty="0">
                <a:latin typeface="Times New Roman"/>
                <a:cs typeface="Times New Roman"/>
              </a:rPr>
              <a:t> backgrounds</a:t>
            </a:r>
          </a:p>
          <a:p>
            <a:pPr lvl="0"/>
            <a:r>
              <a:rPr lang="en-US" sz="4000" dirty="0">
                <a:latin typeface="Times New Roman"/>
                <a:cs typeface="Times New Roman"/>
              </a:rPr>
              <a:t>Both extensive and little or no work history</a:t>
            </a:r>
          </a:p>
          <a:p>
            <a:pPr lvl="0"/>
            <a:r>
              <a:rPr lang="en-US" sz="4000" dirty="0">
                <a:latin typeface="Times New Roman"/>
                <a:cs typeface="Times New Roman"/>
              </a:rPr>
              <a:t>All levels of educational attainment</a:t>
            </a:r>
          </a:p>
          <a:p>
            <a:pPr lvl="0"/>
            <a:r>
              <a:rPr lang="en-US" sz="4000" dirty="0">
                <a:latin typeface="Times New Roman"/>
                <a:cs typeface="Times New Roman"/>
              </a:rPr>
              <a:t>Mild or severe psychiatric symptoms</a:t>
            </a:r>
          </a:p>
          <a:p>
            <a:pPr lvl="0"/>
            <a:r>
              <a:rPr lang="en-US" sz="4000" dirty="0">
                <a:latin typeface="Times New Roman"/>
                <a:cs typeface="Times New Roman"/>
              </a:rPr>
              <a:t>Extensive hospitalization history</a:t>
            </a:r>
          </a:p>
          <a:p>
            <a:pPr lvl="0"/>
            <a:endParaRPr lang="en-US" sz="4000" dirty="0">
              <a:latin typeface="Times New Roman"/>
              <a:cs typeface="Times New Roman"/>
            </a:endParaRPr>
          </a:p>
          <a:p>
            <a:pPr lvl="0"/>
            <a:endParaRPr lang="en-US" sz="4000" dirty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defRPr/>
            </a:pP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819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26999-B519-7942-A28B-82E87A874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5" y="1"/>
            <a:ext cx="10910455" cy="16906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Meta-Analysis of 4 RCTs of IPS for Clients with Mental Illness and Substance Use Disorder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8F6414-E680-A54D-B71A-B5752325F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29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A7ED75-9119-744A-859A-94F83E780A67}"/>
              </a:ext>
            </a:extLst>
          </p:cNvPr>
          <p:cNvSpPr/>
          <p:nvPr/>
        </p:nvSpPr>
        <p:spPr>
          <a:xfrm>
            <a:off x="4874381" y="5724293"/>
            <a:ext cx="266752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 err="1">
                <a:latin typeface="Times New Roman" charset="0"/>
                <a:ea typeface="ＭＳ Ｐゴシック" charset="0"/>
                <a:cs typeface="ＭＳ Ｐゴシック" charset="0"/>
              </a:rPr>
              <a:t>Mueser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 et al. (2011)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AC309A-3CD1-534C-902B-84C6B5DCA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75" y="1881331"/>
            <a:ext cx="12018527" cy="384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63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29531"/>
            <a:ext cx="11738919" cy="9544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400" dirty="0">
                <a:effectLst/>
                <a:latin typeface="Times New Roman" charset="0"/>
                <a:ea typeface="ＭＳ Ｐゴシック" charset="0"/>
                <a:cs typeface="Times New Roman" charset="0"/>
              </a:rPr>
              <a:t>Need for Employment Services</a:t>
            </a:r>
            <a:endParaRPr lang="en-US" sz="54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164163" name="Rectangle 3"/>
          <p:cNvSpPr>
            <a:spLocks noGrp="1" noChangeArrowheads="1"/>
          </p:cNvSpPr>
          <p:nvPr>
            <p:ph idx="1"/>
          </p:nvPr>
        </p:nvSpPr>
        <p:spPr>
          <a:xfrm>
            <a:off x="166899" y="1787235"/>
            <a:ext cx="5707428" cy="52785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Over 60% clients with severe mental illness want to work, but less than 20% employed.</a:t>
            </a:r>
          </a:p>
          <a:p>
            <a:pPr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Only 2% of people who could benefit have access to effective employment services.</a:t>
            </a:r>
            <a:endParaRPr lang="en-US" sz="4000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endParaRPr lang="en-US" sz="40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>
              <a:effectLst/>
              <a:latin typeface="Time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endParaRPr lang="en-US" dirty="0">
              <a:effectLst/>
              <a:latin typeface="Time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n-US" dirty="0">
              <a:effectLst/>
              <a:latin typeface="Time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n-US" dirty="0">
              <a:effectLst/>
              <a:latin typeface="Time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endParaRPr lang="en-US" sz="2000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32BE3B7-9D7D-CA4C-A58E-3EE7C2BDFA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794920"/>
              </p:ext>
            </p:extLst>
          </p:nvPr>
        </p:nvGraphicFramePr>
        <p:xfrm>
          <a:off x="6333321" y="2621112"/>
          <a:ext cx="5634946" cy="373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10" name="Worksheet" r:id="rId4" imgW="5575300" imgH="3695700" progId="Excel.Sheet.12">
                  <p:embed/>
                </p:oleObj>
              </mc:Choice>
              <mc:Fallback>
                <p:oleObj name="Worksheet" r:id="rId4" imgW="5575300" imgH="3695700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32BE3B7-9D7D-CA4C-A58E-3EE7C2BDFA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33321" y="2621112"/>
                        <a:ext cx="5634946" cy="3735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A665C08-04D0-B249-B1F9-404263367314}"/>
              </a:ext>
            </a:extLst>
          </p:cNvPr>
          <p:cNvSpPr/>
          <p:nvPr/>
        </p:nvSpPr>
        <p:spPr>
          <a:xfrm>
            <a:off x="6333321" y="1722870"/>
            <a:ext cx="5634946" cy="898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Times New Roman"/>
                <a:cs typeface="Times New Roman"/>
              </a:rPr>
              <a:t>Expressed Interest in Employment </a:t>
            </a: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chemeClr val="tx2"/>
                </a:solidFill>
                <a:latin typeface="Times New Roman"/>
                <a:cs typeface="Times New Roman"/>
              </a:rPr>
              <a:t>Reported in 11 Surveys</a:t>
            </a:r>
          </a:p>
        </p:txBody>
      </p:sp>
    </p:spTree>
    <p:extLst>
      <p:ext uri="{BB962C8B-B14F-4D97-AF65-F5344CB8AC3E}">
        <p14:creationId xmlns:p14="http://schemas.microsoft.com/office/powerpoint/2010/main" val="20169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10836" y="678874"/>
            <a:ext cx="12413195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>
                <a:latin typeface="Times New Roman"/>
                <a:cs typeface="Times New Roman"/>
              </a:rPr>
              <a:t>Recent Focus on Employment Services</a:t>
            </a:r>
            <a:br>
              <a:rPr lang="en-US" sz="5300" dirty="0">
                <a:latin typeface="Times New Roman"/>
                <a:cs typeface="Times New Roman"/>
              </a:rPr>
            </a:br>
            <a:r>
              <a:rPr lang="en-US" sz="5300" dirty="0">
                <a:latin typeface="Times New Roman"/>
                <a:cs typeface="Times New Roman"/>
              </a:rPr>
              <a:t>for Young Adults</a:t>
            </a: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7876" y="1907149"/>
            <a:ext cx="11400817" cy="47034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Times New Roman"/>
                <a:cs typeface="Times New Roman"/>
              </a:rPr>
              <a:t>Many different subgroups of young adults:</a:t>
            </a:r>
          </a:p>
          <a:p>
            <a:r>
              <a:rPr lang="en-US" sz="4000" dirty="0">
                <a:latin typeface="Times New Roman"/>
                <a:cs typeface="Times New Roman"/>
              </a:rPr>
              <a:t>Transition age youth (16-26, as targeted by WIOA)</a:t>
            </a:r>
          </a:p>
          <a:p>
            <a:r>
              <a:rPr lang="en-US" sz="4000" dirty="0">
                <a:latin typeface="Times New Roman"/>
                <a:cs typeface="Times New Roman"/>
              </a:rPr>
              <a:t>Foster care children being emancipated from child and family services </a:t>
            </a:r>
          </a:p>
          <a:p>
            <a:r>
              <a:rPr lang="en-US" sz="4000" dirty="0">
                <a:latin typeface="Times New Roman"/>
                <a:cs typeface="Times New Roman"/>
              </a:rPr>
              <a:t>Young adults with first episode of psychosis</a:t>
            </a:r>
          </a:p>
          <a:p>
            <a:r>
              <a:rPr lang="en-US" sz="4000" dirty="0">
                <a:latin typeface="Times New Roman"/>
                <a:cs typeface="Times New Roman"/>
              </a:rPr>
              <a:t>Young adults (under 30) receiving community mental health services </a:t>
            </a: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46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9168A62-E4F4-B34C-B5A9-AD28BE3EF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80F1BC8-B0D8-1949-A1BA-6051286FE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951" y="6324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5EF5760E-85D8-2247-91CE-B02D2F1BDD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918" y="0"/>
            <a:ext cx="11860307" cy="16405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pPr algn="ctr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Goals of Young Adults with FEP (N=63)</a:t>
            </a: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Ratings of Importance and Impact on Outcome</a:t>
            </a:r>
          </a:p>
        </p:txBody>
      </p:sp>
      <p:sp>
        <p:nvSpPr>
          <p:cNvPr id="815109" name="Rectangle 5">
            <a:extLst>
              <a:ext uri="{FF2B5EF4-FFF2-40B4-BE49-F238E27FC236}">
                <a16:creationId xmlns:a16="http://schemas.microsoft.com/office/drawing/2014/main" id="{BA98D0BB-DBA9-734E-A97C-3DF25BE9BF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78071" y="1299846"/>
            <a:ext cx="5079521" cy="50247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C305E6-74B1-3142-8887-653B86667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55" y="1640541"/>
            <a:ext cx="5049328" cy="40184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32BCD9-82D9-DD47-957E-7C4FD5F0AA82}"/>
              </a:ext>
            </a:extLst>
          </p:cNvPr>
          <p:cNvSpPr txBox="1"/>
          <p:nvPr/>
        </p:nvSpPr>
        <p:spPr>
          <a:xfrm>
            <a:off x="716544" y="5632951"/>
            <a:ext cx="4110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1=Not at all… 5=Very much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CDDEE3-BA09-884C-B36D-3FF58EAC985A}"/>
              </a:ext>
            </a:extLst>
          </p:cNvPr>
          <p:cNvSpPr txBox="1"/>
          <p:nvPr/>
        </p:nvSpPr>
        <p:spPr>
          <a:xfrm>
            <a:off x="5848709" y="1923395"/>
            <a:ext cx="61595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Baseline ratings of importance for work/school were highest and predicted work/school participation at 12 months.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 Waal et al., 2018)</a:t>
            </a:r>
          </a:p>
        </p:txBody>
      </p:sp>
    </p:spTree>
    <p:extLst>
      <p:ext uri="{BB962C8B-B14F-4D97-AF65-F5344CB8AC3E}">
        <p14:creationId xmlns:p14="http://schemas.microsoft.com/office/powerpoint/2010/main" val="2698069439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0359" y="-472966"/>
            <a:ext cx="12081641" cy="233329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>
                <a:latin typeface="Times New Roman"/>
                <a:cs typeface="Times New Roman"/>
              </a:rPr>
              <a:t>Employment Outcomes in Early Psychosis Programs </a:t>
            </a:r>
            <a:r>
              <a:rPr lang="en-US" sz="4000" dirty="0">
                <a:latin typeface="Times New Roman"/>
                <a:cs typeface="Times New Roman"/>
              </a:rPr>
              <a:t>Comparing Programs With and Without IPS (8 Studies) 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202616"/>
              </p:ext>
            </p:extLst>
          </p:nvPr>
        </p:nvGraphicFramePr>
        <p:xfrm>
          <a:off x="2614889" y="1860332"/>
          <a:ext cx="7045304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5" name="Worksheet" r:id="rId3" imgW="3568700" imgH="1968500" progId="Excel.Sheet.8">
                  <p:embed/>
                </p:oleObj>
              </mc:Choice>
              <mc:Fallback>
                <p:oleObj name="Worksheet" r:id="rId3" imgW="3568700" imgH="19685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4889" y="1860332"/>
                        <a:ext cx="7045304" cy="388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903777" y="5996226"/>
            <a:ext cx="42882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Times New Roman"/>
                <a:cs typeface="Times New Roman"/>
              </a:rPr>
              <a:t>(Bond et al., 2015)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812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8DF8A-5697-9846-B089-194AEA31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095017" cy="1304521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5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18-Month Outcomes for Youth (Under 30) </a:t>
            </a:r>
            <a:br>
              <a:rPr lang="en-US" altLang="en-US" sz="5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Enrolled in 4 IPS Controlled Trials</a:t>
            </a:r>
            <a:br>
              <a:rPr lang="en-US" altLang="en-US" dirty="0">
                <a:solidFill>
                  <a:schemeClr val="bg2"/>
                </a:solidFill>
              </a:rPr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80681B-B752-4E43-8C63-D66EE9B1D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EA1873E-1F81-4C4C-8E42-007853AF9D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210779"/>
              </p:ext>
            </p:extLst>
          </p:nvPr>
        </p:nvGraphicFramePr>
        <p:xfrm>
          <a:off x="3297381" y="1669646"/>
          <a:ext cx="5638799" cy="4428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6" name="Worksheet" r:id="rId3" imgW="6096000" imgH="4787900" progId="Excel.Sheet.8">
                  <p:embed/>
                </p:oleObj>
              </mc:Choice>
              <mc:Fallback>
                <p:oleObj name="Worksheet" r:id="rId3" imgW="6096000" imgH="47879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97381" y="1669646"/>
                        <a:ext cx="5638799" cy="4428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5A4C6ADE-A9D7-BD43-8846-23EFD01ECF21}"/>
              </a:ext>
            </a:extLst>
          </p:cNvPr>
          <p:cNvSpPr/>
          <p:nvPr/>
        </p:nvSpPr>
        <p:spPr>
          <a:xfrm flipH="1">
            <a:off x="9268690" y="5359789"/>
            <a:ext cx="28263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Times New Roman"/>
                <a:cs typeface="Times New Roman"/>
              </a:rPr>
              <a:t>(Bond et al., 2016)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8504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9168A62-E4F4-B34C-B5A9-AD28BE3EF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80F1BC8-B0D8-1949-A1BA-6051286FE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6324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5EF5760E-85D8-2247-91CE-B02D2F1BDD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918" y="0"/>
            <a:ext cx="11860307" cy="16405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pPr algn="ctr"/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Focus on </a:t>
            </a:r>
            <a:b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Employment and Education for Young Adults</a:t>
            </a:r>
          </a:p>
        </p:txBody>
      </p:sp>
      <p:sp>
        <p:nvSpPr>
          <p:cNvPr id="815109" name="Rectangle 5">
            <a:extLst>
              <a:ext uri="{FF2B5EF4-FFF2-40B4-BE49-F238E27FC236}">
                <a16:creationId xmlns:a16="http://schemas.microsoft.com/office/drawing/2014/main" id="{BA98D0BB-DBA9-734E-A97C-3DF25BE9BF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6452" y="1732732"/>
            <a:ext cx="11304494" cy="4737340"/>
          </a:xfrm>
        </p:spPr>
        <p:txBody>
          <a:bodyPr>
            <a:normAutofit/>
          </a:bodyPr>
          <a:lstStyle/>
          <a:p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Young adults who are not in employment, education, and training (“NEET”) are increasingly entering disability systems in Europe, Australia, and Canada</a:t>
            </a:r>
          </a:p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Helping this group find employment and education could reduce applications for disability benefits</a:t>
            </a:r>
          </a:p>
          <a:p>
            <a:pPr marL="0" indent="0">
              <a:buNone/>
            </a:pP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8737672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37955"/>
            <a:ext cx="12191999" cy="2384475"/>
          </a:xfrm>
        </p:spPr>
        <p:txBody>
          <a:bodyPr vert="horz" lIns="90488" tIns="45720" rIns="90488" bIns="45720" rtlCol="0" anchor="ctr">
            <a:normAutofit fontScale="90000"/>
          </a:bodyPr>
          <a:lstStyle/>
          <a:p>
            <a:pPr algn="ctr"/>
            <a:r>
              <a:rPr lang="en-US" sz="4700" dirty="0">
                <a:latin typeface="Times New Roman" panose="02020603050405020304" pitchFamily="18" charset="0"/>
                <a:ea typeface="Hiragino Sans W4" panose="020B0400000000000000" pitchFamily="34" charset="-128"/>
                <a:cs typeface="Times New Roman" panose="02020603050405020304" pitchFamily="18" charset="0"/>
              </a:rPr>
              <a:t>Supported Employment &amp; preventing Early Disability</a:t>
            </a:r>
            <a:br>
              <a:rPr lang="en-US" dirty="0">
                <a:latin typeface="Times New Roman" panose="02020603050405020304" pitchFamily="18" charset="0"/>
                <a:ea typeface="Hiragino Sans W4" panose="020B0400000000000000" pitchFamily="34" charset="-128"/>
                <a:cs typeface="Times New Roman" panose="02020603050405020304" pitchFamily="18" charset="0"/>
              </a:rPr>
            </a:br>
            <a:r>
              <a:rPr lang="en-US" sz="5300" dirty="0">
                <a:latin typeface="Times New Roman" panose="02020603050405020304" pitchFamily="18" charset="0"/>
                <a:ea typeface="Hiragino Sans W4" panose="020B0400000000000000" pitchFamily="34" charset="-128"/>
                <a:cs typeface="Times New Roman" panose="02020603050405020304" pitchFamily="18" charset="0"/>
              </a:rPr>
              <a:t>Norwegian SEED trial </a:t>
            </a:r>
            <a:r>
              <a:rPr lang="en-US" dirty="0">
                <a:latin typeface="Times New Roman" panose="02020603050405020304" pitchFamily="18" charset="0"/>
                <a:ea typeface="Hiragino Sans W4" panose="020B0400000000000000" pitchFamily="34" charset="-128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ea typeface="Hiragino Sans W4" panose="020B0400000000000000" pitchFamily="34" charset="-128"/>
                <a:cs typeface="Times New Roman" panose="02020603050405020304" pitchFamily="18" charset="0"/>
              </a:rPr>
              <a:t>Sveinsdottir</a:t>
            </a:r>
            <a:r>
              <a:rPr lang="en-US" dirty="0">
                <a:latin typeface="Times New Roman" panose="02020603050405020304" pitchFamily="18" charset="0"/>
                <a:ea typeface="Hiragino Sans W4" panose="020B0400000000000000" pitchFamily="34" charset="-128"/>
                <a:cs typeface="Times New Roman" panose="02020603050405020304" pitchFamily="18" charset="0"/>
              </a:rPr>
              <a:t> et al</a:t>
            </a:r>
            <a:r>
              <a:rPr lang="en-US">
                <a:latin typeface="Times New Roman" panose="02020603050405020304" pitchFamily="18" charset="0"/>
                <a:ea typeface="Hiragino Sans W4" panose="020B0400000000000000" pitchFamily="34" charset="-128"/>
                <a:cs typeface="Times New Roman" panose="02020603050405020304" pitchFamily="18" charset="0"/>
              </a:rPr>
              <a:t>., 2019)</a:t>
            </a:r>
            <a:br>
              <a:rPr lang="en-US" dirty="0"/>
            </a:br>
            <a:br>
              <a:rPr lang="en-US" sz="5400" dirty="0">
                <a:latin typeface="Times New Roman"/>
                <a:cs typeface="Times New Roman"/>
              </a:rPr>
            </a:br>
            <a:endParaRPr lang="en-US" sz="48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12955" y="1668009"/>
            <a:ext cx="11779045" cy="4870903"/>
          </a:xfrm>
        </p:spPr>
        <p:txBody>
          <a:bodyPr vert="horz" lIns="90488" tIns="45720" rIns="90488" bIns="45720" rtlCol="0">
            <a:normAutofit/>
          </a:bodyPr>
          <a:lstStyle/>
          <a:p>
            <a:pPr>
              <a:lnSpc>
                <a:spcPct val="100000"/>
              </a:lnSpc>
              <a:tabLst>
                <a:tab pos="1828800" algn="l"/>
              </a:tabLst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3-year study of 116 IPS clients</a:t>
            </a:r>
          </a:p>
          <a:p>
            <a:pPr>
              <a:lnSpc>
                <a:spcPct val="100000"/>
              </a:lnSpc>
              <a:tabLst>
                <a:tab pos="1828800" algn="l"/>
              </a:tabLst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46 (40%) gained employment within two years</a:t>
            </a:r>
          </a:p>
          <a:p>
            <a:pPr>
              <a:lnSpc>
                <a:spcPct val="100000"/>
              </a:lnSpc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Compared workers to nonworkers on 3</a:t>
            </a:r>
            <a:r>
              <a:rPr lang="en-US" sz="4000" baseline="30000" dirty="0">
                <a:latin typeface="Times New Roman"/>
                <a:ea typeface="ＭＳ Ｐゴシック" charset="0"/>
                <a:cs typeface="Times New Roman"/>
              </a:rPr>
              <a:t>rd</a:t>
            </a: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 year QOL </a:t>
            </a:r>
          </a:p>
          <a:p>
            <a:pPr marL="914400" indent="0">
              <a:lnSpc>
                <a:spcPct val="100000"/>
              </a:lnSpc>
              <a:buNone/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↑QOL Physical (energy, mobility)        p = .002</a:t>
            </a:r>
          </a:p>
          <a:p>
            <a:pPr marL="914400" indent="0">
              <a:lnSpc>
                <a:spcPct val="100000"/>
              </a:lnSpc>
              <a:buNone/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↑QOL Psychological (self esteem)       p = .001</a:t>
            </a:r>
          </a:p>
          <a:p>
            <a:pPr marL="914400" indent="0">
              <a:lnSpc>
                <a:spcPct val="100000"/>
              </a:lnSpc>
              <a:buNone/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↑QOL Social and QOL Environment   p &lt; .07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Times New Roman"/>
              <a:ea typeface="ＭＳ Ｐゴシック" charset="0"/>
              <a:cs typeface="Times New Roman"/>
            </a:endParaRPr>
          </a:p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35</a:t>
            </a:fld>
            <a:endParaRPr lang="en-US"/>
          </a:p>
        </p:txBody>
      </p:sp>
      <p:sp useBgFill="1">
        <p:nvSpPr>
          <p:cNvPr id="5" name="Rectangle 3"/>
          <p:cNvSpPr txBox="1">
            <a:spLocks noChangeArrowheads="1"/>
          </p:cNvSpPr>
          <p:nvPr/>
        </p:nvSpPr>
        <p:spPr>
          <a:xfrm>
            <a:off x="336754" y="1798830"/>
            <a:ext cx="12120461" cy="4827601"/>
          </a:xfrm>
          <a:prstGeom prst="rect">
            <a:avLst/>
          </a:prstGeom>
        </p:spPr>
        <p:txBody>
          <a:bodyPr vert="horz" lIns="90488" tIns="45720" rIns="90488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RCT of IPS for 96 young adults on temporary benefits for health problems and at risk for early work disability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Control group offered traditional vocational rehabilitation (sheltered work)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One-year competitive employment rates (self-report):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latin typeface="Times New Roman"/>
                <a:ea typeface="ＭＳ Ｐゴシック" charset="0"/>
                <a:cs typeface="Times New Roman"/>
              </a:rPr>
              <a:t>48% of IPS group versus 8% of control group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IPS group reported better health outcomes, increased optimism, less hopelessness (compared to controls)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4000" dirty="0">
              <a:latin typeface="Times New Roman"/>
              <a:ea typeface="ＭＳ Ｐゴシック" charset="0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4000" dirty="0">
              <a:latin typeface="Times New Roman"/>
              <a:ea typeface="ＭＳ Ｐゴシック" charset="0"/>
              <a:cs typeface="Times New Roman"/>
            </a:endParaRPr>
          </a:p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2496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9" y="0"/>
            <a:ext cx="9480331" cy="2270234"/>
          </a:xfrm>
        </p:spPr>
        <p:txBody>
          <a:bodyPr>
            <a:normAutofit/>
          </a:bodyPr>
          <a:lstStyle/>
          <a:p>
            <a:r>
              <a:rPr lang="en-US" sz="4800" dirty="0">
                <a:effectLst/>
                <a:latin typeface="Times New Roman"/>
                <a:cs typeface="Times New Roman"/>
              </a:rPr>
              <a:t>3.  Expanding IPS to new populations</a:t>
            </a: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 useBgFill="1"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0263" y="1797268"/>
            <a:ext cx="11240813" cy="4335518"/>
          </a:xfrm>
        </p:spPr>
        <p:txBody>
          <a:bodyPr>
            <a:normAutofit/>
          </a:bodyPr>
          <a:lstStyle/>
          <a:p>
            <a:pPr lvl="0"/>
            <a:r>
              <a:rPr lang="en-US" sz="4000" dirty="0">
                <a:latin typeface="Times New Roman"/>
                <a:cs typeface="Times New Roman"/>
              </a:rPr>
              <a:t>Preliminary research completed or underway for people with:</a:t>
            </a:r>
          </a:p>
          <a:p>
            <a:pPr lvl="3"/>
            <a:r>
              <a:rPr lang="en-US" sz="4000" dirty="0">
                <a:latin typeface="Times New Roman"/>
                <a:cs typeface="Times New Roman"/>
              </a:rPr>
              <a:t>Autism spectrum disorder</a:t>
            </a:r>
          </a:p>
          <a:p>
            <a:pPr lvl="3"/>
            <a:r>
              <a:rPr lang="en-US" sz="4000" dirty="0">
                <a:latin typeface="Times New Roman"/>
                <a:cs typeface="Times New Roman"/>
              </a:rPr>
              <a:t>Intellectual disabilities</a:t>
            </a:r>
          </a:p>
          <a:p>
            <a:pPr lvl="3"/>
            <a:r>
              <a:rPr lang="en-US" sz="4000" dirty="0">
                <a:latin typeface="Times New Roman"/>
                <a:cs typeface="Times New Roman"/>
              </a:rPr>
              <a:t>Common mental disorders</a:t>
            </a:r>
          </a:p>
          <a:p>
            <a:pPr lvl="3"/>
            <a:r>
              <a:rPr lang="en-US" sz="4000" dirty="0">
                <a:latin typeface="Times New Roman"/>
                <a:cs typeface="Times New Roman"/>
              </a:rPr>
              <a:t>Chronic medical conditions</a:t>
            </a:r>
          </a:p>
          <a:p>
            <a:pPr lvl="3"/>
            <a:r>
              <a:rPr lang="en-US" sz="4000" dirty="0">
                <a:latin typeface="Times New Roman"/>
                <a:cs typeface="Times New Roman"/>
              </a:rPr>
              <a:t>TANF benefits </a:t>
            </a:r>
            <a:r>
              <a:rPr lang="en-US" sz="3200" dirty="0">
                <a:latin typeface="Times New Roman"/>
                <a:cs typeface="Times New Roman"/>
              </a:rPr>
              <a:t>(Temporary Aid to Needy Families)</a:t>
            </a:r>
          </a:p>
          <a:p>
            <a:pPr>
              <a:lnSpc>
                <a:spcPct val="90000"/>
              </a:lnSpc>
              <a:defRPr/>
            </a:pP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206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7060"/>
            <a:ext cx="12030635" cy="1113891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2"/>
                </a:solidFill>
                <a:effectLst>
                  <a:outerShdw blurRad="50800" dist="38100" dir="5400000" sx="1000" sy="1000" algn="tl">
                    <a:srgbClr val="00000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Competitive Employment Rates in Controlled Studies of IPS in Other Populations (Bond et al., 2019)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37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0227E4-417B-7B46-9A8E-F016EA087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62" y="1284077"/>
            <a:ext cx="11746709" cy="47029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19A93A-D5FC-D845-8221-38CE4D561C1E}"/>
              </a:ext>
            </a:extLst>
          </p:cNvPr>
          <p:cNvSpPr/>
          <p:nvPr/>
        </p:nvSpPr>
        <p:spPr>
          <a:xfrm>
            <a:off x="332510" y="6169580"/>
            <a:ext cx="12011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CMD = common mental disorder; Mod = Moderate; PTSD = posttraumatic stress disorder; SUD = substance use disorder</a:t>
            </a:r>
          </a:p>
        </p:txBody>
      </p:sp>
    </p:spTree>
    <p:extLst>
      <p:ext uri="{BB962C8B-B14F-4D97-AF65-F5344CB8AC3E}">
        <p14:creationId xmlns:p14="http://schemas.microsoft.com/office/powerpoint/2010/main" val="26831428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2247" y="299546"/>
            <a:ext cx="11666483" cy="238584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>
                <a:latin typeface="Times New Roman"/>
                <a:cs typeface="Times New Roman"/>
              </a:rPr>
              <a:t>4.  Developing strategies to disseminate, implement, sustain, and expand IPS </a:t>
            </a:r>
            <a:br>
              <a:rPr lang="en-US" sz="4800" dirty="0">
                <a:latin typeface="Times New Roman"/>
                <a:cs typeface="Times New Roman"/>
              </a:rPr>
            </a:b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2322" y="1856499"/>
            <a:ext cx="11766331" cy="5328746"/>
          </a:xfrm>
        </p:spPr>
        <p:txBody>
          <a:bodyPr/>
          <a:lstStyle/>
          <a:p>
            <a:pPr algn="ctr">
              <a:buNone/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Scaling Up IPS:</a:t>
            </a:r>
          </a:p>
          <a:p>
            <a:pPr marL="0" indent="0" algn="ctr">
              <a:spcAft>
                <a:spcPts val="1200"/>
              </a:spcAft>
              <a:buNone/>
              <a:defRPr/>
            </a:pPr>
            <a:r>
              <a:rPr lang="en-US" altLang="en-US" sz="4000" dirty="0">
                <a:latin typeface="Times New Roman" charset="0"/>
              </a:rPr>
              <a:t>How do we close the gap between: </a:t>
            </a:r>
          </a:p>
          <a:p>
            <a:pPr>
              <a:spcAft>
                <a:spcPts val="1200"/>
              </a:spcAft>
              <a:defRPr/>
            </a:pPr>
            <a:r>
              <a:rPr lang="en-US" altLang="en-US" sz="4000" dirty="0">
                <a:latin typeface="Times New Roman" charset="0"/>
              </a:rPr>
              <a:t>2% of clients in public mental health system who have access to IPS</a:t>
            </a:r>
          </a:p>
          <a:p>
            <a:pPr>
              <a:spcAft>
                <a:spcPts val="1200"/>
              </a:spcAft>
              <a:defRPr/>
            </a:pPr>
            <a:r>
              <a:rPr lang="en-US" altLang="en-US" sz="4000" dirty="0">
                <a:latin typeface="Times New Roman" charset="0"/>
              </a:rPr>
              <a:t>60% who express a desire to work competitively </a:t>
            </a:r>
            <a:endParaRPr lang="en-US" sz="4000" dirty="0">
              <a:latin typeface="Times New Roman"/>
              <a:cs typeface="Times New Roman"/>
              <a:sym typeface="Wingdings" pitchFamily="2" charset="2"/>
            </a:endParaRPr>
          </a:p>
          <a:p>
            <a:pPr algn="ctr">
              <a:buNone/>
              <a:defRPr/>
            </a:pPr>
            <a:endParaRPr lang="en-US" sz="40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>
              <a:lnSpc>
                <a:spcPct val="90000"/>
              </a:lnSpc>
              <a:defRPr/>
            </a:pP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712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79838" y="663575"/>
            <a:ext cx="11666483" cy="238584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>
                <a:latin typeface="Times New Roman" charset="0"/>
                <a:ea typeface="ＭＳ Ｐゴシック" charset="0"/>
                <a:cs typeface="ＭＳ Ｐゴシック" charset="0"/>
              </a:rPr>
              <a:t>International IPS Learning Community</a:t>
            </a:r>
            <a:br>
              <a:rPr lang="en-US" sz="4800" b="1" dirty="0">
                <a:latin typeface="Times New Roman"/>
                <a:cs typeface="Times New Roman"/>
              </a:rPr>
            </a:br>
            <a:br>
              <a:rPr lang="en-US" sz="4800" dirty="0">
                <a:latin typeface="Times New Roman"/>
                <a:cs typeface="Times New Roman"/>
              </a:rPr>
            </a:b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34082" y="2038513"/>
            <a:ext cx="11766331" cy="5328746"/>
          </a:xfrm>
        </p:spPr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states/regions in the US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European countries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Montreal, Canada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Zealand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  <a:hlinkClick r:id="rId3"/>
              </a:rPr>
              <a:t>https://ipsworks.org</a:t>
            </a: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</a:p>
          <a:p>
            <a:pPr algn="ctr">
              <a:buNone/>
              <a:defRPr/>
            </a:pPr>
            <a:endParaRPr lang="en-US" sz="40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>
              <a:lnSpc>
                <a:spcPct val="90000"/>
              </a:lnSpc>
              <a:defRPr/>
            </a:pP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78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51742"/>
            <a:ext cx="12191999" cy="145575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5400" dirty="0">
                <a:solidFill>
                  <a:schemeClr val="tx2"/>
                </a:solidFill>
                <a:latin typeface="Times New Roman"/>
              </a:rPr>
              <a:t>Four Trends in IPS Research </a:t>
            </a:r>
            <a:br>
              <a:rPr lang="en-US" sz="5400" b="1" dirty="0">
                <a:solidFill>
                  <a:schemeClr val="tx2"/>
                </a:solidFill>
                <a:latin typeface="Times New Roman" charset="0"/>
              </a:rPr>
            </a:br>
            <a:br>
              <a:rPr lang="en-US" sz="4800" dirty="0">
                <a:solidFill>
                  <a:schemeClr val="tx2"/>
                </a:solidFill>
                <a:latin typeface="Times New Roman" charset="0"/>
              </a:rPr>
            </a:br>
            <a:br>
              <a:rPr lang="en-US" sz="4800" dirty="0">
                <a:solidFill>
                  <a:schemeClr val="tx2"/>
                </a:solidFill>
                <a:latin typeface="Times New Roman" charset="0"/>
              </a:rPr>
            </a:br>
            <a:br>
              <a:rPr lang="en-US" sz="4800" dirty="0">
                <a:solidFill>
                  <a:schemeClr val="tx2"/>
                </a:solidFill>
                <a:latin typeface="Times New Roman" charset="0"/>
              </a:rPr>
            </a:br>
            <a:endParaRPr lang="en-US" sz="4800" dirty="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770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8764" y="1576788"/>
            <a:ext cx="8686800" cy="4419600"/>
          </a:xfrm>
        </p:spPr>
        <p:txBody>
          <a:bodyPr/>
          <a:lstStyle/>
          <a:p>
            <a:pPr marL="742950" indent="-742950" algn="l">
              <a:buFont typeface="+mj-ea"/>
              <a:buAutoNum type="circleNumDbPlain"/>
            </a:pPr>
            <a:r>
              <a:rPr lang="en-US" sz="4000" dirty="0">
                <a:latin typeface="Times New Roman"/>
                <a:cs typeface="Times New Roman"/>
              </a:rPr>
              <a:t>Expanding the evidence base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en-US" sz="4000" dirty="0">
                <a:latin typeface="Times New Roman"/>
                <a:cs typeface="Times New Roman"/>
              </a:rPr>
              <a:t>Assessing applicability of IPS for target subgroups 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en-US" sz="4000" dirty="0">
                <a:latin typeface="Times New Roman"/>
                <a:cs typeface="Times New Roman"/>
              </a:rPr>
              <a:t>Extending IPS to groups beyond people with severe mental illness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en-US" sz="4000" dirty="0">
                <a:latin typeface="Times New Roman"/>
                <a:cs typeface="Times New Roman"/>
              </a:rPr>
              <a:t>Developing strategies to disseminate, implement, sustain, and expand IPS </a:t>
            </a:r>
          </a:p>
          <a:p>
            <a:pPr marL="342900" indent="-342900">
              <a:defRPr/>
            </a:pP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57870"/>
      </p:ext>
    </p:extLst>
  </p:cSld>
  <p:clrMapOvr>
    <a:masterClrMapping/>
  </p:clrMapOvr>
  <p:transition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9E10E-B88B-A74B-8DF4-CD2094DEDA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71E969-2073-8041-9524-B67E8F48D6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CD9FB6-4231-714E-BFB3-DC41086FA9EF}"/>
              </a:ext>
            </a:extLst>
          </p:cNvPr>
          <p:cNvSpPr/>
          <p:nvPr/>
        </p:nvSpPr>
        <p:spPr>
          <a:xfrm>
            <a:off x="1524000" y="6254770"/>
            <a:ext cx="7130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Times New Roman" charset="0"/>
              </a:rPr>
              <a:t>U.S. includes 243 agencies with 309 IPS teams  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DB2F23-FA9C-A443-8463-9DE071719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899"/>
            <a:ext cx="12192000" cy="66001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8B70989-8EE8-2F4C-A53D-67E82AB0800E}"/>
              </a:ext>
            </a:extLst>
          </p:cNvPr>
          <p:cNvSpPr/>
          <p:nvPr/>
        </p:nvSpPr>
        <p:spPr>
          <a:xfrm>
            <a:off x="427512" y="6030287"/>
            <a:ext cx="6970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Times New Roman" charset="0"/>
              </a:rPr>
              <a:t>U.S. includes 243 agencies with 309 IPS teams  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8164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41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463" y="967523"/>
            <a:ext cx="7613073" cy="49123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36526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charset="0"/>
                <a:ea typeface="Times New Roman" charset="0"/>
              </a:rPr>
              <a:t>Histogram of Site-Level Employment Rates in IPS Learning Community (2002-2010) </a:t>
            </a:r>
          </a:p>
          <a:p>
            <a:pPr algn="ctr"/>
            <a:r>
              <a:rPr lang="en-US" sz="2400" dirty="0">
                <a:latin typeface="Times New Roman" charset="0"/>
                <a:ea typeface="Times New Roman" charset="0"/>
              </a:rPr>
              <a:t>(Drake et al., 2012)</a:t>
            </a:r>
            <a:endParaRPr lang="en-US" sz="2400" dirty="0">
              <a:effectLst/>
              <a:latin typeface="Times New Roman" charset="0"/>
              <a:ea typeface="Times New Roman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765322-4230-C542-920E-BDEF8A8F799C}"/>
              </a:ext>
            </a:extLst>
          </p:cNvPr>
          <p:cNvSpPr txBox="1"/>
          <p:nvPr/>
        </p:nvSpPr>
        <p:spPr>
          <a:xfrm>
            <a:off x="3456062" y="5969525"/>
            <a:ext cx="5757211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charset="0"/>
              </a:rPr>
              <a:t>Benchmark for good outcome:  41%</a:t>
            </a:r>
            <a:endParaRPr lang="en-US" sz="28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5734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42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78182" y="5767368"/>
            <a:ext cx="7157735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charset="0"/>
              </a:rPr>
              <a:t>Employment rate for last quarter of 2018:  45%</a:t>
            </a:r>
          </a:p>
          <a:p>
            <a:pPr algn="ctr"/>
            <a:r>
              <a:rPr lang="en-US" sz="2800" dirty="0">
                <a:latin typeface="Times New Roman" charset="0"/>
              </a:rPr>
              <a:t>(exceeds 41% benchmark for good outcome)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F895C4-8656-7F48-84B8-95975265A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02" y="263330"/>
            <a:ext cx="11656516" cy="513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059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04801"/>
            <a:ext cx="12191999" cy="218901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4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Most IPS Learning Community programs meet fidelity standards (≥100)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8377512" y="6189065"/>
            <a:ext cx="2949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Times New Roman" charset="0"/>
              </a:rPr>
              <a:t> (Bond et al., 2012)</a:t>
            </a:r>
            <a:endParaRPr lang="en-US" sz="3600" dirty="0">
              <a:solidFill>
                <a:schemeClr val="tx2"/>
              </a:solidFill>
              <a:latin typeface="Times New Roman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669956"/>
              </p:ext>
            </p:extLst>
          </p:nvPr>
        </p:nvGraphicFramePr>
        <p:xfrm>
          <a:off x="2156827" y="1681474"/>
          <a:ext cx="7551377" cy="4507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5" name="Worksheet" r:id="rId4" imgW="4127500" imgH="2463800" progId="Excel.Sheet.8">
                  <p:embed/>
                </p:oleObj>
              </mc:Choice>
              <mc:Fallback>
                <p:oleObj name="Worksheet" r:id="rId4" imgW="4127500" imgH="24638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56827" y="1681474"/>
                        <a:ext cx="7551377" cy="4507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0310621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2514600" y="1828800"/>
          <a:ext cx="7169150" cy="4895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7" name="Worksheet" r:id="rId3" imgW="8089900" imgH="5524500" progId="Excel.Sheet.12">
                  <p:embed/>
                </p:oleObj>
              </mc:Choice>
              <mc:Fallback>
                <p:oleObj name="Worksheet" r:id="rId3" imgW="8089900" imgH="5524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4600" y="1828800"/>
                        <a:ext cx="7169150" cy="4895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68015" y="152400"/>
            <a:ext cx="1177684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Times New Roman" pitchFamily="-111" charset="0"/>
              </a:rPr>
              <a:t>Most IPS Programs within IPS Learning Community Sustain Services for Many Years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68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lvl="1">
              <a:defRPr/>
            </a:pPr>
            <a:endParaRPr lang="en-US"/>
          </a:p>
          <a:p>
            <a:pPr lvl="2">
              <a:defRPr/>
            </a:pPr>
            <a:endParaRPr lang="en-US"/>
          </a:p>
        </p:txBody>
      </p:sp>
      <p:sp>
        <p:nvSpPr>
          <p:cNvPr id="74756" name="TextBox 6"/>
          <p:cNvSpPr txBox="1">
            <a:spLocks noChangeArrowheads="1"/>
          </p:cNvSpPr>
          <p:nvPr/>
        </p:nvSpPr>
        <p:spPr bwMode="auto">
          <a:xfrm>
            <a:off x="362607" y="3"/>
            <a:ext cx="1119351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IPS Learning Community Shows Growth in Infrastructure, Fidelity, and Outcomes</a:t>
            </a:r>
            <a:endParaRPr lang="en-US" sz="4800" dirty="0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772798"/>
              </p:ext>
            </p:extLst>
          </p:nvPr>
        </p:nvGraphicFramePr>
        <p:xfrm>
          <a:off x="-188999" y="1579563"/>
          <a:ext cx="9645651" cy="527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1" name="Worksheet" r:id="rId4" imgW="3759200" imgH="2057400" progId="Excel.Sheet.12">
                  <p:embed/>
                </p:oleObj>
              </mc:Choice>
              <mc:Fallback>
                <p:oleObj name="Worksheet" r:id="rId4" imgW="3759200" imgH="2057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88999" y="1579563"/>
                        <a:ext cx="9645651" cy="527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456652" y="3268494"/>
            <a:ext cx="2735348" cy="2431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N=122 IPS programs in    13 states </a:t>
            </a:r>
          </a:p>
          <a:p>
            <a:pPr algn="ctr"/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(Bond et al., 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t>45</a:t>
            </a:fld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483814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18770" y="0"/>
            <a:ext cx="9525000" cy="1905000"/>
          </a:xfrm>
        </p:spPr>
        <p:txBody>
          <a:bodyPr/>
          <a:lstStyle/>
          <a:p>
            <a:r>
              <a:rPr lang="en-US" sz="40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46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2981" y="539139"/>
            <a:ext cx="307683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charset="0"/>
                <a:ea typeface="Times New Roman" charset="0"/>
                <a:cs typeface="Times New Roman" charset="0"/>
              </a:rPr>
              <a:t>International Spread of IPS…</a:t>
            </a:r>
          </a:p>
          <a:p>
            <a:pPr algn="ctr"/>
            <a:endParaRPr lang="en-US" sz="4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4400" dirty="0">
                <a:latin typeface="Times New Roman" charset="0"/>
                <a:ea typeface="Times New Roman" charset="0"/>
                <a:cs typeface="Times New Roman" charset="0"/>
              </a:rPr>
              <a:t>to 20 other nations, and counting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BEA483-B885-7B49-B665-88102BA9F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588" y="0"/>
            <a:ext cx="6839212" cy="683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715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-90982" y="1324413"/>
            <a:ext cx="11332779" cy="11140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latin typeface="Times New Roman" charset="0"/>
                <a:ea typeface="ＭＳ Ｐゴシック" charset="0"/>
                <a:cs typeface="ＭＳ Ｐゴシック" charset="0"/>
              </a:rPr>
              <a:t>Factors Promoting Spread of IPS Outside US (18 other countries) </a:t>
            </a:r>
            <a:br>
              <a:rPr lang="en-US" sz="6000">
                <a:latin typeface="Times New Roman" charset="0"/>
                <a:ea typeface="ＭＳ Ｐゴシック" charset="0"/>
                <a:cs typeface="ＭＳ Ｐゴシック" charset="0"/>
              </a:rPr>
            </a:br>
            <a:br>
              <a:rPr lang="en-US" sz="4800" dirty="0">
                <a:latin typeface="Times New Roman"/>
                <a:cs typeface="Times New Roman"/>
              </a:rPr>
            </a:b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43088" y="2438510"/>
            <a:ext cx="11713779" cy="48400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International consensus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Local research studies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Rapid growth of long-term disability rolls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National guidelines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358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381000"/>
            <a:ext cx="8458200" cy="753586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2"/>
                </a:solidFill>
                <a:effectLst>
                  <a:outerShdw blurRad="50800" dist="38100" dir="5400000" sx="1000" sy="1000" algn="tl">
                    <a:srgbClr val="00000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48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757" y="89647"/>
            <a:ext cx="1015648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BD9760-C634-9541-9990-1D1AAC75CE6E}"/>
              </a:ext>
            </a:extLst>
          </p:cNvPr>
          <p:cNvSpPr txBox="1"/>
          <p:nvPr/>
        </p:nvSpPr>
        <p:spPr>
          <a:xfrm>
            <a:off x="7763699" y="5767368"/>
            <a:ext cx="3101524" cy="9541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(Drake et al., 2018)</a:t>
            </a:r>
          </a:p>
        </p:txBody>
      </p:sp>
    </p:spTree>
    <p:extLst>
      <p:ext uri="{BB962C8B-B14F-4D97-AF65-F5344CB8AC3E}">
        <p14:creationId xmlns:p14="http://schemas.microsoft.com/office/powerpoint/2010/main" val="345643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26125" y="315310"/>
            <a:ext cx="12065876" cy="1592318"/>
          </a:xfrm>
        </p:spPr>
        <p:txBody>
          <a:bodyPr vert="horz" lIns="90488" tIns="45720" rIns="90488" bIns="45720" rtlCol="0" anchor="ctr">
            <a:normAutofit fontScale="90000"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6000" dirty="0">
                <a:latin typeface="Times New Roman"/>
                <a:ea typeface="ＭＳ Ｐゴシック" charset="0"/>
                <a:cs typeface="Times New Roman"/>
              </a:rPr>
              <a:t>Factors Associated with Lower Employment Rates for IPS in Europe </a:t>
            </a:r>
            <a:br>
              <a:rPr lang="en-US" sz="5400" dirty="0">
                <a:latin typeface="Times New Roman"/>
                <a:ea typeface="ＭＳ Ｐゴシック" charset="0"/>
                <a:cs typeface="Times New Roman"/>
              </a:rPr>
            </a:br>
            <a:endParaRPr lang="en-US" sz="5400" dirty="0"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834713" y="1523385"/>
            <a:ext cx="8648700" cy="5257800"/>
          </a:xfrm>
        </p:spPr>
        <p:txBody>
          <a:bodyPr vert="horz" lIns="90488" tIns="45720" rIns="90488" bIns="45720" rtlCol="0"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en-US" sz="4000" dirty="0">
              <a:latin typeface="Times New Roman"/>
              <a:ea typeface="ＭＳ Ｐゴシック" charset="0"/>
              <a:cs typeface="Times New Roman"/>
            </a:endParaRP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Labor laws and unions protect workers who are employed, but make it harder for unskilled people to gain work 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“Disability trap”:  Disability policies may discourage return to work</a:t>
            </a:r>
            <a:endParaRPr lang="en-US" sz="3600" dirty="0">
              <a:latin typeface="Times New Roman"/>
              <a:ea typeface="ＭＳ Ｐゴシック" charset="0"/>
              <a:cs typeface="Times New Roman"/>
            </a:endParaRPr>
          </a:p>
          <a:p>
            <a:pPr marL="0" indent="0" algn="ctr">
              <a:buNone/>
              <a:defRPr/>
            </a:pPr>
            <a:r>
              <a:rPr lang="en-US" sz="3600" dirty="0">
                <a:latin typeface="Times New Roman"/>
                <a:ea typeface="ＭＳ Ｐゴシック" charset="0"/>
                <a:cs typeface="Times New Roman"/>
              </a:rPr>
              <a:t>(Burns et al., 2007; Metcalfe et al., 2018)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55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9" y="304800"/>
            <a:ext cx="9212317" cy="1524000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latin typeface="Times New Roman"/>
                <a:cs typeface="Times New Roman"/>
              </a:rPr>
              <a:t>1.  Expanding the evidence base</a:t>
            </a: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56343" y="1828800"/>
            <a:ext cx="10537371" cy="523603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/>
                <a:cs typeface="Times New Roman"/>
              </a:rPr>
              <a:t>Number of studies showing IPS effectiveness continues to grow </a:t>
            </a:r>
          </a:p>
          <a:p>
            <a:r>
              <a:rPr lang="en-US" sz="4000" dirty="0">
                <a:latin typeface="Times New Roman"/>
                <a:cs typeface="Times New Roman"/>
              </a:rPr>
              <a:t>Long-term outcomes are more positive than previously known</a:t>
            </a:r>
          </a:p>
          <a:p>
            <a:r>
              <a:rPr lang="en-US" sz="4000" dirty="0">
                <a:latin typeface="Times New Roman"/>
                <a:cs typeface="Times New Roman"/>
              </a:rPr>
              <a:t>IPS produces a good return on investment</a:t>
            </a:r>
          </a:p>
          <a:p>
            <a:r>
              <a:rPr lang="en-US" sz="4000" dirty="0">
                <a:latin typeface="Times New Roman"/>
                <a:cs typeface="Times New Roman"/>
              </a:rPr>
              <a:t>Steady employment promotes improvement in other life domains</a:t>
            </a:r>
          </a:p>
          <a:p>
            <a:pPr>
              <a:lnSpc>
                <a:spcPct val="90000"/>
              </a:lnSpc>
              <a:defRPr/>
            </a:pP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402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26125" y="315310"/>
            <a:ext cx="12065876" cy="1592318"/>
          </a:xfrm>
        </p:spPr>
        <p:txBody>
          <a:bodyPr vert="horz" lIns="90488" tIns="45720" rIns="90488" bIns="45720" rtlCol="0" anchor="ctr">
            <a:normAutofit/>
          </a:bodyPr>
          <a:lstStyle/>
          <a:p>
            <a:pPr algn="ctr">
              <a:lnSpc>
                <a:spcPct val="90000"/>
              </a:lnSpc>
              <a:defRPr/>
            </a:pPr>
            <a:br>
              <a:rPr lang="en-US" sz="5400" dirty="0">
                <a:latin typeface="Times New Roman"/>
                <a:ea typeface="ＭＳ Ｐゴシック" charset="0"/>
                <a:cs typeface="Times New Roman"/>
              </a:rPr>
            </a:br>
            <a:endParaRPr lang="en-US" sz="5400" dirty="0"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72758" y="42935"/>
            <a:ext cx="4173429" cy="6678539"/>
          </a:xfrm>
        </p:spPr>
        <p:txBody>
          <a:bodyPr vert="horz" lIns="90488" tIns="45720" rIns="90488" bIns="45720" rtlCol="0">
            <a:normAutofit fontScale="92500"/>
          </a:bodyPr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5800" dirty="0">
                <a:latin typeface="Times New Roman"/>
                <a:ea typeface="ＭＳ Ｐゴシック" charset="0"/>
                <a:cs typeface="Times New Roman"/>
              </a:rPr>
              <a:t>Growing Recognition:</a:t>
            </a:r>
          </a:p>
          <a:p>
            <a:pPr marL="0" indent="0" algn="ctr">
              <a:lnSpc>
                <a:spcPct val="90000"/>
              </a:lnSpc>
              <a:spcBef>
                <a:spcPts val="1600"/>
              </a:spcBef>
              <a:buNone/>
              <a:defRPr/>
            </a:pPr>
            <a:r>
              <a:rPr lang="en-US" sz="5200" dirty="0">
                <a:latin typeface="Times New Roman"/>
                <a:ea typeface="ＭＳ Ｐゴシック" charset="0"/>
                <a:cs typeface="Times New Roman"/>
              </a:rPr>
              <a:t>Vocational rehab experts rate IPS as </a:t>
            </a:r>
            <a:r>
              <a:rPr lang="en-US" sz="5200" dirty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highly relevant </a:t>
            </a:r>
            <a:r>
              <a:rPr lang="en-US" sz="5200" dirty="0">
                <a:latin typeface="Times New Roman"/>
                <a:ea typeface="ＭＳ Ｐゴシック" charset="0"/>
                <a:cs typeface="Times New Roman"/>
              </a:rPr>
              <a:t>(3</a:t>
            </a:r>
            <a:r>
              <a:rPr lang="en-US" sz="5200" baseline="30000" dirty="0">
                <a:latin typeface="Times New Roman"/>
                <a:ea typeface="ＭＳ Ｐゴシック" charset="0"/>
                <a:cs typeface="Times New Roman"/>
              </a:rPr>
              <a:t>rd</a:t>
            </a:r>
            <a:r>
              <a:rPr lang="en-US" sz="5200" dirty="0">
                <a:latin typeface="Times New Roman"/>
                <a:ea typeface="ＭＳ Ｐゴシック" charset="0"/>
                <a:cs typeface="Times New Roman"/>
              </a:rPr>
              <a:t>) with </a:t>
            </a:r>
            <a:r>
              <a:rPr lang="en-US" sz="5200" dirty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strong evidence </a:t>
            </a:r>
            <a:r>
              <a:rPr lang="en-US" sz="5200" dirty="0">
                <a:latin typeface="Times New Roman"/>
                <a:ea typeface="ＭＳ Ｐゴシック" charset="0"/>
                <a:cs typeface="Times New Roman"/>
              </a:rPr>
              <a:t>(3</a:t>
            </a:r>
            <a:r>
              <a:rPr lang="en-US" sz="5200" baseline="30000" dirty="0">
                <a:latin typeface="Times New Roman"/>
                <a:ea typeface="ＭＳ Ｐゴシック" charset="0"/>
                <a:cs typeface="Times New Roman"/>
              </a:rPr>
              <a:t>rd</a:t>
            </a:r>
            <a:r>
              <a:rPr lang="en-US" sz="5200" dirty="0">
                <a:latin typeface="Times New Roman"/>
                <a:ea typeface="ＭＳ Ｐゴシック" charset="0"/>
                <a:cs typeface="Times New Roman"/>
              </a:rPr>
              <a:t>) </a:t>
            </a:r>
          </a:p>
          <a:p>
            <a:pPr marL="0" indent="0" algn="ctr">
              <a:lnSpc>
                <a:spcPct val="90000"/>
              </a:lnSpc>
              <a:spcBef>
                <a:spcPts val="1600"/>
              </a:spcBef>
              <a:buNone/>
              <a:defRPr/>
            </a:pPr>
            <a:r>
              <a:rPr lang="en-US" sz="3600" dirty="0">
                <a:latin typeface="Times New Roman"/>
                <a:ea typeface="ＭＳ Ｐゴシック" charset="0"/>
                <a:cs typeface="Times New Roman"/>
              </a:rPr>
              <a:t>(Leahy et al., 2018)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50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189" y="0"/>
            <a:ext cx="76458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001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3421" y="1030013"/>
            <a:ext cx="11332779" cy="11140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latin typeface="Times New Roman"/>
                <a:cs typeface="Times New Roman"/>
              </a:rPr>
              <a:t>Current Trends in IPS:</a:t>
            </a:r>
            <a:br>
              <a:rPr lang="en-US" sz="6000" dirty="0">
                <a:latin typeface="Times New Roman"/>
                <a:cs typeface="Times New Roman"/>
              </a:rPr>
            </a:br>
            <a:r>
              <a:rPr lang="en-US" sz="6000" dirty="0">
                <a:latin typeface="Times New Roman"/>
                <a:cs typeface="Times New Roman"/>
              </a:rPr>
              <a:t>Overall Conclusions</a:t>
            </a:r>
            <a:br>
              <a:rPr lang="en-US" sz="4800" dirty="0">
                <a:latin typeface="Times New Roman"/>
                <a:cs typeface="Times New Roman"/>
              </a:rPr>
            </a:b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3421" y="1775910"/>
            <a:ext cx="12018579" cy="478625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/>
                <a:cs typeface="Times New Roman"/>
              </a:rPr>
              <a:t>Amazing growth and attention to IPS worldwide</a:t>
            </a:r>
          </a:p>
          <a:p>
            <a:pPr lvl="0"/>
            <a:r>
              <a:rPr lang="en-US" sz="4000" dirty="0">
                <a:latin typeface="Times New Roman"/>
                <a:cs typeface="Times New Roman"/>
              </a:rPr>
              <a:t>IPS has “scaled up and out” in many directions – new countries, new populations, new IPS teams</a:t>
            </a:r>
          </a:p>
          <a:p>
            <a:r>
              <a:rPr lang="en-US" sz="4000" dirty="0">
                <a:latin typeface="Times New Roman"/>
                <a:cs typeface="Times New Roman"/>
              </a:rPr>
              <a:t>Research has examined numerous dimensions of IPS </a:t>
            </a:r>
          </a:p>
          <a:p>
            <a:pPr lvl="0"/>
            <a:r>
              <a:rPr lang="en-US" sz="4000" dirty="0">
                <a:latin typeface="Times New Roman"/>
                <a:cs typeface="Times New Roman"/>
              </a:rPr>
              <a:t>Because of extensive research, we know more about IPS than any other vocational intervention</a:t>
            </a:r>
          </a:p>
          <a:p>
            <a:pPr marL="0" lvl="0" indent="0" algn="ctr">
              <a:buNone/>
            </a:pPr>
            <a:r>
              <a:rPr lang="en-US" sz="4400" dirty="0">
                <a:solidFill>
                  <a:srgbClr val="0070C0"/>
                </a:solidFill>
                <a:latin typeface="Times New Roman" charset="0"/>
              </a:rPr>
              <a:t>Work is the best treatment we have!</a:t>
            </a:r>
            <a:endParaRPr lang="en-US" sz="44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lvl="0"/>
            <a:endParaRPr lang="en-US" sz="4800" dirty="0">
              <a:latin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0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74171" y="1"/>
            <a:ext cx="11190515" cy="1770742"/>
          </a:xfrm>
        </p:spPr>
        <p:txBody>
          <a:bodyPr vert="horz" lIns="90488" tIns="45720" rIns="90488" bIns="45720" rtlCol="0" anchor="ctr">
            <a:normAutofit/>
          </a:bodyPr>
          <a:lstStyle/>
          <a:p>
            <a:pPr algn="ctr"/>
            <a:r>
              <a:rPr lang="en-US" sz="5400" dirty="0">
                <a:latin typeface="Times New Roman" charset="0"/>
                <a:ea typeface="ＭＳ Ｐゴシック" charset="0"/>
                <a:cs typeface="ＭＳ Ｐゴシック" charset="0"/>
              </a:rPr>
              <a:t>Day Treatment Conversions to IPS:  Common Study Design in 4 Studies</a:t>
            </a:r>
            <a:endParaRPr lang="en-US" sz="4800" dirty="0">
              <a:effectLst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67555" name="Rectangle 3"/>
          <p:cNvSpPr>
            <a:spLocks noGrp="1" noChangeArrowheads="1"/>
          </p:cNvSpPr>
          <p:nvPr>
            <p:ph idx="1"/>
          </p:nvPr>
        </p:nvSpPr>
        <p:spPr>
          <a:xfrm>
            <a:off x="1166648" y="2112579"/>
            <a:ext cx="10198038" cy="4319752"/>
          </a:xfrm>
        </p:spPr>
        <p:txBody>
          <a:bodyPr vert="horz" lIns="90488" tIns="45720" rIns="90488" bIns="4572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Discontinued day treatment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Reassigned day treatment staff to new positions 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Implemented new IPS program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Compared to day treatment sites not converting</a:t>
            </a:r>
          </a:p>
          <a:p>
            <a:pPr algn="ctr">
              <a:lnSpc>
                <a:spcPct val="90000"/>
              </a:lnSpc>
              <a:buFont typeface="Wingdings" charset="0"/>
              <a:buNone/>
              <a:defRPr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90000"/>
              </a:lnSpc>
              <a:buFont typeface="Wingdings" charset="0"/>
              <a:buNone/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Sources: Drake and Becker   </a:t>
            </a:r>
            <a:endParaRPr lang="en-US" sz="16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endParaRPr lang="en-US" sz="16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n-US" sz="8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4289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99545" y="0"/>
            <a:ext cx="11616684" cy="171268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effectLst/>
                <a:latin typeface="Times New Roman" charset="0"/>
                <a:ea typeface="Times New Roman" charset="0"/>
                <a:cs typeface="Times New Roman" charset="0"/>
              </a:rPr>
              <a:t>Day Treatment Conversion Studies: </a:t>
            </a:r>
            <a:br>
              <a:rPr lang="en-US" dirty="0">
                <a:effectLst/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dirty="0">
                <a:effectLst/>
                <a:latin typeface="Times New Roman" charset="0"/>
                <a:ea typeface="Times New Roman" charset="0"/>
                <a:cs typeface="Times New Roman" charset="0"/>
              </a:rPr>
              <a:t>6 Sites Converting to IPS</a:t>
            </a:r>
            <a:br>
              <a:rPr lang="en-US" dirty="0">
                <a:effectLst/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dirty="0">
                <a:effectLst/>
                <a:latin typeface="Times New Roman" charset="0"/>
                <a:ea typeface="Times New Roman" charset="0"/>
                <a:cs typeface="Times New Roman" charset="0"/>
              </a:rPr>
              <a:t>vs. 4 Control Sites (Not Converting)  </a:t>
            </a:r>
          </a:p>
        </p:txBody>
      </p:sp>
      <p:graphicFrame>
        <p:nvGraphicFramePr>
          <p:cNvPr id="12291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653779655"/>
              </p:ext>
            </p:extLst>
          </p:nvPr>
        </p:nvGraphicFramePr>
        <p:xfrm>
          <a:off x="2007412" y="1712686"/>
          <a:ext cx="8249748" cy="4553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" name="Worksheet" r:id="rId4" imgW="21856700" imgH="12065000" progId="Excel.Sheet.8">
                  <p:embed/>
                </p:oleObj>
              </mc:Choice>
              <mc:Fallback>
                <p:oleObj name="Worksheet" r:id="rId4" imgW="21856700" imgH="120650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7412" y="1712686"/>
                        <a:ext cx="8249748" cy="45535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8469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78372"/>
            <a:ext cx="7772400" cy="1219200"/>
          </a:xfrm>
        </p:spPr>
        <p:txBody>
          <a:bodyPr vert="horz" lIns="90488" tIns="45720" rIns="90488" bIns="45720" rtlCol="0" anchor="ctr">
            <a:noAutofit/>
          </a:bodyPr>
          <a:lstStyle/>
          <a:p>
            <a:pPr algn="ctr"/>
            <a:r>
              <a:rPr lang="en-US" sz="4800" dirty="0">
                <a:latin typeface="Times New Roman" charset="0"/>
                <a:ea typeface="ＭＳ Ｐゴシック" charset="0"/>
                <a:cs typeface="Times New Roman" charset="0"/>
              </a:rPr>
              <a:t>Similar Results in All </a:t>
            </a:r>
            <a:br>
              <a:rPr lang="en-US" sz="4800" dirty="0">
                <a:latin typeface="Times New Roman" charset="0"/>
                <a:ea typeface="ＭＳ Ｐゴシック" charset="0"/>
                <a:cs typeface="Times New Roman" charset="0"/>
              </a:rPr>
            </a:br>
            <a:r>
              <a:rPr lang="en-US" sz="4800" dirty="0">
                <a:latin typeface="Times New Roman" charset="0"/>
                <a:ea typeface="ＭＳ Ｐゴシック" charset="0"/>
                <a:cs typeface="Times New Roman" charset="0"/>
              </a:rPr>
              <a:t>Day Treatment Conversions</a:t>
            </a:r>
            <a:endParaRPr lang="en-US" sz="4800" dirty="0">
              <a:effectLst/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2057400"/>
            <a:ext cx="8610600" cy="4114800"/>
          </a:xfrm>
        </p:spPr>
        <p:txBody>
          <a:bodyPr vert="horz" lIns="90488" tIns="45720" rIns="90488" bIns="45720" rtlCol="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Large increase in employment rates</a:t>
            </a:r>
          </a:p>
          <a:p>
            <a:pPr>
              <a:lnSpc>
                <a:spcPct val="90000"/>
              </a:lnSpc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No negative outcomes (e.g., relapses)</a:t>
            </a:r>
          </a:p>
          <a:p>
            <a:pPr>
              <a:lnSpc>
                <a:spcPct val="90000"/>
              </a:lnSpc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Clients, families, staff liked change</a:t>
            </a:r>
          </a:p>
          <a:p>
            <a:pPr>
              <a:lnSpc>
                <a:spcPct val="90000"/>
              </a:lnSpc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Most former day treatment clients spent more time in community, even those not working  </a:t>
            </a:r>
          </a:p>
          <a:p>
            <a:pPr>
              <a:lnSpc>
                <a:spcPct val="90000"/>
              </a:lnSpc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Resulted in cost savings</a:t>
            </a:r>
            <a:endParaRPr lang="en-US" sz="36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93299"/>
      </p:ext>
    </p:extLst>
  </p:cSld>
  <p:clrMapOvr>
    <a:masterClrMapping/>
  </p:clrMapOvr>
  <p:transition>
    <p:cover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-119270" y="123559"/>
            <a:ext cx="12162704" cy="146850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5400" dirty="0">
                <a:latin typeface="Times New Roman" charset="0"/>
                <a:ea typeface="ＭＳ Ｐゴシック" charset="0"/>
                <a:cs typeface="ＭＳ Ｐゴシック" charset="0"/>
              </a:rPr>
              <a:t>Systematic Reviews of  IPS </a:t>
            </a:r>
            <a:br>
              <a:rPr lang="en-US" sz="5400" dirty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5400" dirty="0">
                <a:latin typeface="Times New Roman" charset="0"/>
                <a:ea typeface="ＭＳ Ｐゴシック" charset="0"/>
                <a:cs typeface="ＭＳ Ｐゴシック" charset="0"/>
              </a:rPr>
              <a:t>for People with Serious Mental Illness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44963" name="Rectangle 3"/>
          <p:cNvSpPr>
            <a:spLocks noGrp="1" noChangeArrowheads="1"/>
          </p:cNvSpPr>
          <p:nvPr>
            <p:ph idx="1"/>
          </p:nvPr>
        </p:nvSpPr>
        <p:spPr>
          <a:xfrm>
            <a:off x="148566" y="1728592"/>
            <a:ext cx="12043434" cy="512940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defRPr/>
            </a:pPr>
            <a:r>
              <a:rPr lang="en-US" sz="43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Many systematic reviews of IPS literature</a:t>
            </a:r>
          </a:p>
          <a:p>
            <a:pPr>
              <a:lnSpc>
                <a:spcPct val="120000"/>
              </a:lnSpc>
              <a:defRPr/>
            </a:pPr>
            <a:r>
              <a:rPr lang="en-US" sz="43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Usually limited to randomized controlled trials (RCTs) and focused </a:t>
            </a:r>
            <a:r>
              <a:rPr lang="en-US" altLang="en-US" sz="4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mainly on competitive employment rate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sz="4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conclude: IPS effective in increasing employment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sz="3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(Recent reviews: </a:t>
            </a:r>
            <a:r>
              <a:rPr lang="en-US" alt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Bond et al., 2012; Frederick &amp; </a:t>
            </a:r>
            <a:r>
              <a:rPr lang="en-US" alt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VanderWeele</a:t>
            </a:r>
            <a:r>
              <a:rPr lang="en-US" alt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2019; Kinoshita et al., 2013; Marshall et al., 2014; Metcalfe et al., 2018; </a:t>
            </a:r>
            <a:r>
              <a:rPr lang="en-US" alt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Modini</a:t>
            </a:r>
            <a:r>
              <a:rPr lang="en-US" alt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al., 2016)</a:t>
            </a:r>
          </a:p>
          <a:p>
            <a:pPr>
              <a:lnSpc>
                <a:spcPct val="120000"/>
              </a:lnSpc>
              <a:defRPr/>
            </a:pPr>
            <a:endParaRPr lang="en-US" alt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defRPr/>
            </a:pPr>
            <a:endParaRPr lang="en-US" alt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defRPr/>
            </a:pPr>
            <a:endParaRPr lang="en-US" alt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en-US" sz="40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n-US" sz="4000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823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PS Colors">
      <a:dk1>
        <a:sysClr val="windowText" lastClr="000000"/>
      </a:dk1>
      <a:lt1>
        <a:sysClr val="window" lastClr="FFFFFF"/>
      </a:lt1>
      <a:dk2>
        <a:srgbClr val="255D8B"/>
      </a:dk2>
      <a:lt2>
        <a:srgbClr val="E7E6E6"/>
      </a:lt2>
      <a:accent1>
        <a:srgbClr val="550527"/>
      </a:accent1>
      <a:accent2>
        <a:srgbClr val="A51C30"/>
      </a:accent2>
      <a:accent3>
        <a:srgbClr val="C52233"/>
      </a:accent3>
      <a:accent4>
        <a:srgbClr val="EF7611"/>
      </a:accent4>
      <a:accent5>
        <a:srgbClr val="33AAF2"/>
      </a:accent5>
      <a:accent6>
        <a:srgbClr val="255D8B"/>
      </a:accent6>
      <a:hlink>
        <a:srgbClr val="1C476A"/>
      </a:hlink>
      <a:folHlink>
        <a:srgbClr val="0F97EB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ps-research 6-14-19" id="{975EA366-F25D-984C-9415-02B88D191097}" vid="{A326DA4F-1012-B242-9FB9-AEE8EC4889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2414</Words>
  <Application>Microsoft Macintosh PowerPoint</Application>
  <PresentationFormat>Widescreen</PresentationFormat>
  <Paragraphs>352</Paragraphs>
  <Slides>51</Slides>
  <Notes>44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66" baseType="lpstr">
      <vt:lpstr>Hiragino Sans W4</vt:lpstr>
      <vt:lpstr>ＭＳ Ｐゴシック</vt:lpstr>
      <vt:lpstr>ヒラギノ角ゴ Pro W3</vt:lpstr>
      <vt:lpstr>Arial</vt:lpstr>
      <vt:lpstr>Calibri</vt:lpstr>
      <vt:lpstr>Franklin Gothic Book</vt:lpstr>
      <vt:lpstr>Franklin Gothic Medium</vt:lpstr>
      <vt:lpstr>Helvetica</vt:lpstr>
      <vt:lpstr>Monotype Sorts</vt:lpstr>
      <vt:lpstr>Times</vt:lpstr>
      <vt:lpstr>Times New Roman</vt:lpstr>
      <vt:lpstr>Wingdings</vt:lpstr>
      <vt:lpstr>Office Theme</vt:lpstr>
      <vt:lpstr>Worksheet</vt:lpstr>
      <vt:lpstr>Microsoft Excel Worksheet</vt:lpstr>
      <vt:lpstr>        </vt:lpstr>
      <vt:lpstr>Why Focus on Work?</vt:lpstr>
      <vt:lpstr>Need for Employment Services</vt:lpstr>
      <vt:lpstr>Four Trends in IPS Research     </vt:lpstr>
      <vt:lpstr>1.  Expanding the evidence base </vt:lpstr>
      <vt:lpstr>Day Treatment Conversions to IPS:  Common Study Design in 4 Studies</vt:lpstr>
      <vt:lpstr>Day Treatment Conversion Studies:  6 Sites Converting to IPS vs. 4 Control Sites (Not Converting)  </vt:lpstr>
      <vt:lpstr>Similar Results in All  Day Treatment Conversions</vt:lpstr>
      <vt:lpstr>Systematic Reviews of  IPS  for People with Serious Mental Illness</vt:lpstr>
      <vt:lpstr>Compilation of 26 IPS RCTs as of May 2019</vt:lpstr>
      <vt:lpstr> </vt:lpstr>
      <vt:lpstr>Characteristics of RCTs of IPS</vt:lpstr>
      <vt:lpstr>Competitive Employment Rates in 26 Randomized Controlled Trials of IPS</vt:lpstr>
      <vt:lpstr>Overall Findings for 26 RCTs</vt:lpstr>
      <vt:lpstr>IPS Competitive Employment Rates Similar in Large Cities and Rural Communities (Haslett, 2011)</vt:lpstr>
      <vt:lpstr>18-Month Competitive Employment Outcomes in  Meta-Analysis of 4 RCTs of IPS (Bond et al., 2012)</vt:lpstr>
      <vt:lpstr> </vt:lpstr>
      <vt:lpstr>Steady Worker Rate in 3 Long-Term Studies   </vt:lpstr>
      <vt:lpstr>Mental Health Treatment Study: Long-term Follow-up (6-8 years) (Baller et al., 2018)  </vt:lpstr>
      <vt:lpstr>Cost-Effectiveness of IPS: Areas of Impact Compared to Controls   </vt:lpstr>
      <vt:lpstr>5-Year Return on Investment for IPS and Traditional Voc Services (Hoffmann, 2014)</vt:lpstr>
      <vt:lpstr>Impact of IPS on Mental Health and Well-Being</vt:lpstr>
      <vt:lpstr>Impact of IPS on social functioning in veterans with PTSD (Mueller et al. 2019)</vt:lpstr>
      <vt:lpstr>Impact of Competitive Employment  on Mental Health and Well-Being</vt:lpstr>
      <vt:lpstr>Impact of Competitive Employment  on Mental Health and Well-Being</vt:lpstr>
      <vt:lpstr>Large-Sample Study of Impact of Employment on Mental Health (Gibbons &amp; Salkever, 2019) </vt:lpstr>
      <vt:lpstr>2.    Assessing applicability of IPS in target    subgroups of people with mental illness </vt:lpstr>
      <vt:lpstr>IPS Is Effective Across Many Subgroups of People with Serious Mental Illness (Campbell, 2011) </vt:lpstr>
      <vt:lpstr>Meta-Analysis of 4 RCTs of IPS for Clients with Mental Illness and Substance Use Disorder</vt:lpstr>
      <vt:lpstr>Recent Focus on Employment Services for Young Adults </vt:lpstr>
      <vt:lpstr>Goals of Young Adults with FEP (N=63) Ratings of Importance and Impact on Outcome</vt:lpstr>
      <vt:lpstr>Employment Outcomes in Early Psychosis Programs Comparing Programs With and Without IPS (8 Studies) </vt:lpstr>
      <vt:lpstr>18-Month Outcomes for Youth (Under 30)  Enrolled in 4 IPS Controlled Trials </vt:lpstr>
      <vt:lpstr>International Focus on  Employment and Education for Young Adults</vt:lpstr>
      <vt:lpstr>Supported Employment &amp; preventing Early Disability Norwegian SEED trial (Sveinsdottir et al., 2019)  </vt:lpstr>
      <vt:lpstr>3.  Expanding IPS to new populations </vt:lpstr>
      <vt:lpstr>Competitive Employment Rates in Controlled Studies of IPS in Other Populations (Bond et al., 2019)</vt:lpstr>
      <vt:lpstr>4.  Developing strategies to disseminate, implement, sustain, and expand IPS   </vt:lpstr>
      <vt:lpstr>International IPS Learning Community   </vt:lpstr>
      <vt:lpstr>PowerPoint Presentation</vt:lpstr>
      <vt:lpstr>PowerPoint Presentation</vt:lpstr>
      <vt:lpstr>PowerPoint Presentation</vt:lpstr>
      <vt:lpstr>Most IPS Learning Community programs meet fidelity standards (≥100)</vt:lpstr>
      <vt:lpstr>PowerPoint Presentation</vt:lpstr>
      <vt:lpstr> </vt:lpstr>
      <vt:lpstr> </vt:lpstr>
      <vt:lpstr>Factors Promoting Spread of IPS Outside US (18 other countries)    </vt:lpstr>
      <vt:lpstr> </vt:lpstr>
      <vt:lpstr>Factors Associated with Lower Employment Rates for IPS in Europe  </vt:lpstr>
      <vt:lpstr> </vt:lpstr>
      <vt:lpstr>Current Trends in IPS: Overall Conclusions 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</dc:title>
  <dc:creator>Gary R. Bond</dc:creator>
  <cp:lastModifiedBy>Gary R. Bond</cp:lastModifiedBy>
  <cp:revision>9</cp:revision>
  <cp:lastPrinted>2018-04-15T17:22:43Z</cp:lastPrinted>
  <dcterms:created xsi:type="dcterms:W3CDTF">2019-06-14T15:00:24Z</dcterms:created>
  <dcterms:modified xsi:type="dcterms:W3CDTF">2019-06-18T15:41:56Z</dcterms:modified>
</cp:coreProperties>
</file>