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300" r:id="rId2"/>
    <p:sldId id="2316" r:id="rId3"/>
    <p:sldId id="2283" r:id="rId4"/>
    <p:sldId id="2357" r:id="rId5"/>
    <p:sldId id="303" r:id="rId6"/>
    <p:sldId id="306" r:id="rId7"/>
    <p:sldId id="2358" r:id="rId8"/>
    <p:sldId id="2355" r:id="rId9"/>
    <p:sldId id="2338" r:id="rId10"/>
    <p:sldId id="2360" r:id="rId11"/>
    <p:sldId id="2353" r:id="rId12"/>
    <p:sldId id="2291" r:id="rId13"/>
    <p:sldId id="2286" r:id="rId14"/>
    <p:sldId id="2333" r:id="rId15"/>
    <p:sldId id="2350" r:id="rId16"/>
    <p:sldId id="2362" r:id="rId17"/>
    <p:sldId id="2361" r:id="rId18"/>
    <p:sldId id="2351" r:id="rId19"/>
    <p:sldId id="2352" r:id="rId20"/>
    <p:sldId id="2349" r:id="rId21"/>
    <p:sldId id="2313" r:id="rId22"/>
    <p:sldId id="2318" r:id="rId23"/>
    <p:sldId id="2359" r:id="rId24"/>
    <p:sldId id="2363" r:id="rId25"/>
    <p:sldId id="344" r:id="rId26"/>
    <p:sldId id="345" r:id="rId27"/>
    <p:sldId id="317" r:id="rId28"/>
    <p:sldId id="231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1C30"/>
    <a:srgbClr val="550527"/>
    <a:srgbClr val="C52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706"/>
  </p:normalViewPr>
  <p:slideViewPr>
    <p:cSldViewPr snapToGrid="0">
      <p:cViewPr varScale="1">
        <p:scale>
          <a:sx n="107" d="100"/>
          <a:sy n="107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93547-7D37-0D4F-B1AC-8D913EA8857B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B9C0F-F1B1-0144-BC32-3312035C6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88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E62C3-EA35-7F4E-8D97-720386F7141F}" type="datetimeFigureOut">
              <a:rPr lang="en-US" smtClean="0"/>
              <a:t>6/4/19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57C88-7316-124C-B3C5-252BA74EE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1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6454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0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12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4744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13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397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041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8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313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4630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07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219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390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12097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577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453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95C4806-C55D-7346-BCB6-66B140F8FAA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 cap="flat"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23419E-4906-BD4C-857B-2E1C117AA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30338" y="4343400"/>
            <a:ext cx="5029200" cy="411480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rIns="90488"/>
          <a:lstStyle/>
          <a:p>
            <a:endParaRPr lang="en-US" altLang="en-US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2485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27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91063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noFill/>
        </p:spPr>
        <p:txBody>
          <a:bodyPr/>
          <a:lstStyle/>
          <a:p>
            <a:fld id="{C1DD55E7-0785-E84E-8019-989251735629}" type="slidenum">
              <a:rPr lang="en-US"/>
              <a:pPr/>
              <a:t>28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607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9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442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665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7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25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2113" y="684213"/>
            <a:ext cx="6075362" cy="3417887"/>
          </a:xfrm>
          <a:solidFill>
            <a:srgbClr val="FFFFFF"/>
          </a:solidFill>
          <a:ln/>
        </p:spPr>
      </p:sp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Working is often mentioned by clients in describing their recovery process. For example: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     J. Bailey,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m an Ordinary Person,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u="sng" dirty="0">
                <a:latin typeface="Helvetica" charset="0"/>
                <a:ea typeface="ＭＳ Ｐゴシック" charset="0"/>
                <a:cs typeface="ＭＳ Ｐゴシック" charset="0"/>
              </a:rPr>
              <a:t>Psychiatric Rehabilitation Journal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, 22, (1998), 8-10.</a:t>
            </a:r>
          </a:p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      Rogers, J. A. (1995). Work is key to recovery. </a:t>
            </a:r>
            <a:r>
              <a:rPr lang="en-US" u="sng" dirty="0">
                <a:latin typeface="Times New Roman" charset="0"/>
                <a:ea typeface="ＭＳ Ｐゴシック" charset="0"/>
                <a:cs typeface="ＭＳ Ｐゴシック" charset="0"/>
              </a:rPr>
              <a:t>Psychosocial Rehabilitation Journal, 18</a:t>
            </a:r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(4), 5-10.</a:t>
            </a: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     Steele, K., &amp; Berman, C. (2001).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The day the voices stopped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. New York: Basic Books.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Hierarchy of needs:  	Maslow, A. H. (1970). </a:t>
            </a:r>
            <a:r>
              <a:rPr lang="en-US" u="sng" dirty="0">
                <a:latin typeface="Helvetica" charset="0"/>
                <a:ea typeface="ＭＳ Ｐゴシック" charset="0"/>
                <a:cs typeface="ＭＳ Ｐゴシック" charset="0"/>
              </a:rPr>
              <a:t>Motivation and personality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(2nd ed.): Harper &amp; Row.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Working is not the only adult role for adults in our society, but it is clearly very important.  It is each client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choice whether or not he/she would like to pursue work, but mental health centers should make it possible if it is their choice.</a:t>
            </a:r>
          </a:p>
          <a:p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093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524000" y="1122363"/>
            <a:ext cx="9144000" cy="413543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C199-4E36-BE45-B7F8-B023A9958CF2}" type="datetime1">
              <a:rPr lang="en-US" smtClean="0"/>
              <a:t>6/4/19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098549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0668000" y="1122363"/>
            <a:ext cx="1524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36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41006-DA65-654C-A674-D79804A9A222}" type="datetime1">
              <a:rPr lang="en-US" smtClean="0"/>
              <a:t>6/4/19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CC35-CF17-CC42-A49F-F97F90BE41D3}" type="datetime1">
              <a:rPr lang="en-US" smtClean="0"/>
              <a:t>6/4/19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43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F0C-DE15-4D4C-97B7-DF27638DB270}" type="datetime1">
              <a:rPr lang="en-US" smtClean="0"/>
              <a:t>6/4/19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9EC05-CCD5-2141-A69D-C3D0F4E34DA2}" type="datetime1">
              <a:rPr lang="en-US" smtClean="0"/>
              <a:t>6/4/19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ABD1D-1323-AC44-93A5-A2109A8F7F3D}" type="datetime1">
              <a:rPr lang="en-US" smtClean="0"/>
              <a:t>6/4/19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FB066-F9FA-B242-9381-9597B4D42B5A}" type="datetime1">
              <a:rPr lang="en-US" smtClean="0"/>
              <a:t>6/4/19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1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FCA47-F40E-EB42-8B45-705D0E4C42FE}" type="datetime1">
              <a:rPr lang="en-US" smtClean="0"/>
              <a:t>6/4/19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995D9-5217-4D59-8049-1796F64933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811" y="6227398"/>
            <a:ext cx="2214377" cy="62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83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ipsworks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90330"/>
            <a:ext cx="12191999" cy="118064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</a:rPr>
              <a:t>New IPS Research Findings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56343" y="1828800"/>
            <a:ext cx="10537371" cy="52360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4400" dirty="0">
                <a:latin typeface="Times New Roman" charset="0"/>
              </a:rPr>
              <a:t>Gary Bond</a:t>
            </a: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  <a:defRPr/>
            </a:pPr>
            <a:endParaRPr lang="en-US" sz="4400" dirty="0">
              <a:latin typeface="Times New Roman" charset="0"/>
            </a:endParaRPr>
          </a:p>
          <a:p>
            <a:pPr marL="0" indent="0" algn="ctr">
              <a:lnSpc>
                <a:spcPct val="110000"/>
              </a:lnSpc>
              <a:spcBef>
                <a:spcPct val="0"/>
              </a:spcBef>
              <a:buNone/>
              <a:defRPr/>
            </a:pPr>
            <a:r>
              <a:rPr lang="en-US" sz="4400" dirty="0">
                <a:latin typeface="Times New Roman" charset="0"/>
              </a:rPr>
              <a:t>May 23, 2019</a:t>
            </a: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4000" dirty="0">
                <a:latin typeface="Times New Roman" charset="0"/>
              </a:rPr>
              <a:t>IPS Learning Community Annual Meeting </a:t>
            </a:r>
          </a:p>
          <a:p>
            <a:pPr marL="0" indent="0" algn="ctr">
              <a:buNone/>
              <a:defRPr/>
            </a:pPr>
            <a:r>
              <a:rPr lang="en-US" sz="4400" dirty="0">
                <a:latin typeface="Times New Roman"/>
                <a:cs typeface="Times New Roman"/>
              </a:rPr>
              <a:t>Denver, CO</a:t>
            </a:r>
            <a:endParaRPr lang="en-US" sz="4000" dirty="0">
              <a:latin typeface="Times New Roman"/>
              <a:cs typeface="Times New Roman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US" sz="4800" dirty="0">
              <a:latin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12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376466"/>
            <a:ext cx="11735311" cy="1498819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Extending IPS to New Populations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8543" y="1875285"/>
            <a:ext cx="11633859" cy="4586929"/>
          </a:xfrm>
        </p:spPr>
        <p:txBody>
          <a:bodyPr vert="horz" lIns="90488" tIns="45720" rIns="90488" bIns="45720" rtlCol="0">
            <a:noAutofit/>
          </a:bodyPr>
          <a:lstStyle/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1E7C30-E1E0-9542-94B7-0836FFE9A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1856718"/>
            <a:ext cx="12192000" cy="3329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AE849-13B8-1145-8CCD-D1448EBC9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618" y="5004889"/>
            <a:ext cx="56515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376466"/>
            <a:ext cx="11735311" cy="1498819"/>
          </a:xfrm>
        </p:spPr>
        <p:txBody>
          <a:bodyPr vert="horz" lIns="90488" tIns="45720" rIns="90488" bIns="45720" rtlCol="0" anchor="ctr">
            <a:normAutofit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Why Extend IPS to New Populations?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78543" y="1875285"/>
            <a:ext cx="11633859" cy="4586929"/>
          </a:xfrm>
        </p:spPr>
        <p:txBody>
          <a:bodyPr vert="horz" lIns="90488" tIns="45720" rIns="90488" bIns="45720" rtlCol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other groups have poor employment outcomes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Outside of IPS, few evidence-based vocational models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principles are practical, grounded in clinical experience, and evidence-based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not aimed at psychiatric symptoms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IPS suitable and effective for other groups?</a:t>
            </a:r>
          </a:p>
          <a:p>
            <a:pPr marL="457200" lvl="1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29610" y="709941"/>
            <a:ext cx="11332779" cy="1114097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/>
                <a:cs typeface="Times New Roman"/>
              </a:rPr>
              <a:t>All Studies (Including Observational and Protocols)</a:t>
            </a:r>
            <a:br>
              <a:rPr lang="en-US" sz="4000" dirty="0">
                <a:latin typeface="Times New Roman"/>
                <a:cs typeface="Times New Roman"/>
              </a:rPr>
            </a:br>
            <a:br>
              <a:rPr lang="en-US" sz="5400" dirty="0">
                <a:latin typeface="Times New Roman"/>
                <a:cs typeface="Times New Roman"/>
              </a:rPr>
            </a:br>
            <a:endParaRPr lang="en-US" sz="54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E8CCC-94FB-5741-9184-494C53BB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D4C44DD-A182-E048-8308-AC292BCD0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9013" y="18240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AAB257D-556D-0B4A-85CF-7D5C2C756F9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87488" y="850900"/>
          <a:ext cx="9471025" cy="600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Worksheet" r:id="rId4" imgW="7289800" imgH="4622800" progId="Excel.Sheet.12">
                  <p:embed/>
                </p:oleObj>
              </mc:Choice>
              <mc:Fallback>
                <p:oleObj name="Worksheet" r:id="rId4" imgW="7289800" imgH="4622800" progId="Excel.Sheet.1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AAB257D-556D-0B4A-85CF-7D5C2C756F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7488" y="850900"/>
                        <a:ext cx="9471025" cy="6007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72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121" y="8903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Times New Roman"/>
                <a:cs typeface="Times New Roman"/>
              </a:rPr>
              <a:t>RCTs Included in Systematic Review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13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03E8CCC-94FB-5741-9184-494C53BB8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FE90A6-5704-1245-BF1B-E05081317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3637" y="1083517"/>
            <a:ext cx="8977745" cy="563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54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7061"/>
            <a:ext cx="12192000" cy="106047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charset="0"/>
                <a:ea typeface="ＭＳ Ｐゴシック" charset="0"/>
                <a:cs typeface="Times New Roman" charset="0"/>
              </a:rPr>
              <a:t>Competitive Employment Rates in 9 RCTs</a:t>
            </a:r>
            <a:br>
              <a:rPr lang="en-US" sz="4000" dirty="0">
                <a:solidFill>
                  <a:srgbClr val="002060"/>
                </a:solidFill>
                <a:latin typeface="Times New Roman" charset="0"/>
                <a:ea typeface="ＭＳ Ｐゴシック" charset="0"/>
                <a:cs typeface="Times New Roman" charset="0"/>
              </a:rPr>
            </a:br>
            <a:r>
              <a:rPr lang="en-US" sz="4000" dirty="0">
                <a:solidFill>
                  <a:srgbClr val="002060"/>
                </a:solidFill>
                <a:latin typeface="Times New Roman" charset="0"/>
                <a:ea typeface="ＭＳ Ｐゴシック" charset="0"/>
                <a:cs typeface="Times New Roman" charset="0"/>
              </a:rPr>
              <a:t>of IPS in New Populations</a:t>
            </a:r>
            <a:endParaRPr lang="en-US" sz="4000" dirty="0">
              <a:solidFill>
                <a:srgbClr val="002060"/>
              </a:solidFill>
              <a:effectLst>
                <a:outerShdw blurRad="50800" dist="38100" dir="5400000" sx="1000" sy="1000" algn="tl">
                  <a:srgbClr val="000000"/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0227E4-417B-7B46-9A8E-F016EA087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62" y="1284077"/>
            <a:ext cx="11746709" cy="47029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19A93A-D5FC-D845-8221-38CE4D561C1E}"/>
              </a:ext>
            </a:extLst>
          </p:cNvPr>
          <p:cNvSpPr/>
          <p:nvPr/>
        </p:nvSpPr>
        <p:spPr>
          <a:xfrm>
            <a:off x="332510" y="6169580"/>
            <a:ext cx="12011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CMD = common mental disorder; Mod = Moderate; PTSD = posttraumatic stress disorder; SUD = substance use disorder</a:t>
            </a:r>
          </a:p>
        </p:txBody>
      </p:sp>
    </p:spTree>
    <p:extLst>
      <p:ext uri="{BB962C8B-B14F-4D97-AF65-F5344CB8AC3E}">
        <p14:creationId xmlns:p14="http://schemas.microsoft.com/office/powerpoint/2010/main" val="2914575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and International Focus on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and Education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6452" y="1732732"/>
            <a:ext cx="11304494" cy="47373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 Services Administration (WIOA):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Transition-age youth and young adults (age 16-26)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of Mental Health: 		 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episode of psychosis (FEP) 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SAMHSA Transformation Grants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adults who are “NEET” increasingly entering disability systems in Europe, Australia, and Canada</a:t>
            </a: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777165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and Planned Research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IPS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4385" y="1757547"/>
            <a:ext cx="11545087" cy="5308270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impact of IPS on young adults at risk for long-term disability 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Documenting priority of work/education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role of work/school goals on outcomes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role of work on engagement in treatment services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Adapting IPS fidelity scale for young adults</a:t>
            </a:r>
          </a:p>
          <a:p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67564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37955"/>
            <a:ext cx="12191999" cy="238447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47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Supported Employment &amp; preventing Early Disability</a:t>
            </a:r>
            <a:b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Norwegian SEED trial </a:t>
            </a:r>
            <a: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(</a:t>
            </a:r>
            <a:r>
              <a:rPr lang="en-US" dirty="0" err="1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Sveinsdottir</a:t>
            </a:r>
            <a:r>
              <a:rPr lang="en-US" dirty="0">
                <a:latin typeface="Times New Roman" panose="02020603050405020304" pitchFamily="18" charset="0"/>
                <a:ea typeface="Hiragino Sans W4" panose="020B0400000000000000" pitchFamily="34" charset="-128"/>
                <a:cs typeface="Times New Roman" panose="02020603050405020304" pitchFamily="18" charset="0"/>
              </a:rPr>
              <a:t> et al., accepted)</a:t>
            </a:r>
            <a:br>
              <a:rPr lang="en-US" dirty="0"/>
            </a:br>
            <a:br>
              <a:rPr lang="en-US" sz="54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955" y="1668009"/>
            <a:ext cx="11779045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3-year study of 116 IPS clients</a:t>
            </a:r>
          </a:p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46 (40%) gained employment within two years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Compared workers to nonworkers on 3</a:t>
            </a:r>
            <a:r>
              <a:rPr lang="en-US" sz="40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year QOL 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Physical (energy, mobility)        p = .002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Psychological (self esteem)       p = .001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Social and QOL Environment   p &lt; .07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17</a:t>
            </a:fld>
            <a:endParaRPr lang="en-US"/>
          </a:p>
        </p:txBody>
      </p:sp>
      <p:sp useBgFill="1">
        <p:nvSpPr>
          <p:cNvPr id="5" name="Rectangle 3"/>
          <p:cNvSpPr txBox="1">
            <a:spLocks noChangeArrowheads="1"/>
          </p:cNvSpPr>
          <p:nvPr/>
        </p:nvSpPr>
        <p:spPr>
          <a:xfrm>
            <a:off x="336754" y="1798830"/>
            <a:ext cx="12120461" cy="4827601"/>
          </a:xfrm>
          <a:prstGeom prst="rect">
            <a:avLst/>
          </a:prstGeom>
        </p:spPr>
        <p:txBody>
          <a:bodyPr vert="horz" lIns="90488" tIns="45720" rIns="90488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RCT of IPS for 96 young adults on temporary benefits for health problems and at risk for early work disability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Control group offered traditional vocational rehabilitation (sheltered work)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One-year competitive employment rates (self-report):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>
                <a:latin typeface="Times New Roman"/>
                <a:ea typeface="ＭＳ Ｐゴシック" charset="0"/>
                <a:cs typeface="Times New Roman"/>
              </a:rPr>
              <a:t>48% of IPS group versus 8% of control group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group reported better health outcomes, increased optimism, less hopelessness (compared to controls)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1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951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Goals of Young Adults with FEP (N=63)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Ratings of Importance and Impact on Outcome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78071" y="1299846"/>
            <a:ext cx="5079521" cy="502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C305E6-74B1-3142-8887-653B86667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55" y="1640541"/>
            <a:ext cx="5049328" cy="4018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32BCD9-82D9-DD47-957E-7C4FD5F0AA82}"/>
              </a:ext>
            </a:extLst>
          </p:cNvPr>
          <p:cNvSpPr txBox="1"/>
          <p:nvPr/>
        </p:nvSpPr>
        <p:spPr>
          <a:xfrm>
            <a:off x="716544" y="5632951"/>
            <a:ext cx="4110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Scale: 1=Not at all… 5=Very much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CDDEE3-BA09-884C-B36D-3FF58EAC985A}"/>
              </a:ext>
            </a:extLst>
          </p:cNvPr>
          <p:cNvSpPr txBox="1"/>
          <p:nvPr/>
        </p:nvSpPr>
        <p:spPr>
          <a:xfrm>
            <a:off x="5848709" y="1923395"/>
            <a:ext cx="61595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ratings of importance for work/school were highest and predicted work/school participation at 12 months.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 Waal et al., 2017)</a:t>
            </a:r>
          </a:p>
        </p:txBody>
      </p:sp>
    </p:spTree>
    <p:extLst>
      <p:ext uri="{BB962C8B-B14F-4D97-AF65-F5344CB8AC3E}">
        <p14:creationId xmlns:p14="http://schemas.microsoft.com/office/powerpoint/2010/main" val="17126584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Work in Sustaining Young Adult Engagement in Treatment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21083" y="1962643"/>
            <a:ext cx="5079521" cy="50247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32BCD9-82D9-DD47-957E-7C4FD5F0AA82}"/>
              </a:ext>
            </a:extLst>
          </p:cNvPr>
          <p:cNvSpPr txBox="1"/>
          <p:nvPr/>
        </p:nvSpPr>
        <p:spPr>
          <a:xfrm>
            <a:off x="222425" y="1807368"/>
            <a:ext cx="118603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enrollment into a first episode psychosis program, vocationally active and inactive young adults equally likely to successfully meet goals (N=394)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But, remaining vocationally inactive for 12 months leads to dropping out of treatment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Interpretation:  Getting a job is a motivator</a:t>
            </a:r>
          </a:p>
          <a:p>
            <a:pPr algn="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Maraj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2019)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664353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664" y="304799"/>
            <a:ext cx="10213675" cy="1748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</a:rPr>
              <a:t>Recent Trends </a:t>
            </a:r>
            <a:br>
              <a:rPr lang="en-US" sz="6000" dirty="0">
                <a:latin typeface="Times New Roman"/>
              </a:rPr>
            </a:br>
            <a:r>
              <a:rPr lang="en-US" sz="6000" dirty="0">
                <a:latin typeface="Times New Roman"/>
              </a:rPr>
              <a:t>in IPS Research and Practice</a:t>
            </a: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00664" y="2122099"/>
            <a:ext cx="10938294" cy="595222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/>
                <a:cs typeface="Times New Roman"/>
              </a:rPr>
              <a:t>Research on impact of IPS on non-work domains </a:t>
            </a:r>
          </a:p>
          <a:p>
            <a:r>
              <a:rPr lang="en-US" sz="4000" dirty="0">
                <a:latin typeface="Times New Roman"/>
                <a:cs typeface="Times New Roman"/>
              </a:rPr>
              <a:t>Expansion of IPS to new populations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Focus on young adults</a:t>
            </a:r>
          </a:p>
          <a:p>
            <a:r>
              <a:rPr lang="en-US" sz="4000" dirty="0">
                <a:latin typeface="Times New Roman"/>
                <a:cs typeface="Times New Roman"/>
              </a:rPr>
              <a:t>Expansion of IPS services within IPS Learning Community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684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918" y="0"/>
            <a:ext cx="11860307" cy="1640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/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Fidelity Scale for Young Adults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 to Creating New Scale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18013" y="1905000"/>
            <a:ext cx="8879774" cy="4953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on validated scale (IPS-25)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Ensure suitability for a wide range of young adult subgroups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scale easily learned if you know IPS-25 (changes highlighted)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Additions will not make scale too long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scale is posted to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ipsworks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website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7428765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6697" y="-50442"/>
            <a:ext cx="8686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Content on </a:t>
            </a:r>
            <a:b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Young Adult Fidelity Scale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90806" y="1828800"/>
            <a:ext cx="10998582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Supported education (8 items)</a:t>
            </a:r>
          </a:p>
          <a:p>
            <a:pPr marL="0" indent="0" algn="ctr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(assess, help apply, visit campuses, </a:t>
            </a:r>
          </a:p>
          <a:p>
            <a:pPr marL="0" indent="0" algn="ctr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 to college/school resources) 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Family inclusion (at least one meeting with family)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exploration (informational interviews)</a:t>
            </a:r>
          </a:p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Outreach (texting)</a:t>
            </a: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31692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2879"/>
            <a:ext cx="8686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Pilot Fidelity Assessments Using IPS Fidelity Scale for Young Adults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689279"/>
            <a:ext cx="10248900" cy="502616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fidelity reviews in diverse sites (homeless program, program for high school youth, mental health center)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Scale appears to work well; measuring the right things </a:t>
            </a:r>
          </a:p>
          <a:p>
            <a:pPr>
              <a:lnSpc>
                <a:spcPct val="90000"/>
              </a:lnSpc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Lengthy!  Also, hard to rate education items because these interventions rarely documented</a:t>
            </a: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0786687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9168A62-E4F4-B34C-B5A9-AD28BE3EF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80F1BC8-B0D8-1949-A1BA-6051286FE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63246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5EF5760E-85D8-2247-91CE-B02D2F1BD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52600" y="12879"/>
            <a:ext cx="8686800" cy="167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Expansion of IPS Services in US</a:t>
            </a:r>
          </a:p>
        </p:txBody>
      </p:sp>
      <p:sp>
        <p:nvSpPr>
          <p:cNvPr id="815109" name="Rectangle 5">
            <a:extLst>
              <a:ext uri="{FF2B5EF4-FFF2-40B4-BE49-F238E27FC236}">
                <a16:creationId xmlns:a16="http://schemas.microsoft.com/office/drawing/2014/main" id="{BA98D0BB-DBA9-734E-A97C-3DF25BE9BF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755634"/>
            <a:ext cx="11220450" cy="489454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telephone survey found:</a:t>
            </a:r>
          </a:p>
          <a:p>
            <a:pPr lvl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programs located in 38 states:</a:t>
            </a:r>
          </a:p>
          <a:p>
            <a:pPr marL="457200" lvl="1" indent="0" algn="ctr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in learning community (LC)</a:t>
            </a:r>
          </a:p>
          <a:p>
            <a:pPr marL="457200" lvl="1" indent="0" algn="ctr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outside learning community</a:t>
            </a:r>
          </a:p>
          <a:p>
            <a:pPr lvl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Nationally, 523 IPS programs:</a:t>
            </a:r>
          </a:p>
          <a:p>
            <a:pPr marL="457200" lvl="1" indent="0" algn="ctr"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257 in LC states   &amp;   266 in non-LC states</a:t>
            </a:r>
          </a:p>
          <a:p>
            <a:pPr lvl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Assuming IPS programs average 60 clients </a:t>
            </a:r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30,000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clients have access to IPS nationwide</a:t>
            </a:r>
          </a:p>
          <a:p>
            <a:pPr marL="457200" lvl="1" indent="0" algn="r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(Johnson-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Kwochka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et al., 2017)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2354815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9E10E-B88B-A74B-8DF4-CD2094DEDA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71E969-2073-8041-9524-B67E8F48D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EF6FBF-0EE7-264B-8F27-FB273C569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820"/>
            <a:ext cx="12192000" cy="660018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C9B6FB-7205-494D-B0B6-EEAD7FFE9E64}"/>
              </a:ext>
            </a:extLst>
          </p:cNvPr>
          <p:cNvSpPr/>
          <p:nvPr/>
        </p:nvSpPr>
        <p:spPr>
          <a:xfrm>
            <a:off x="712519" y="5993160"/>
            <a:ext cx="7243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Times New Roman" charset="0"/>
                <a:ea typeface="ＭＳ Ｐゴシック" charset="0"/>
                <a:cs typeface="Times New Roman" charset="0"/>
              </a:rPr>
              <a:t>U.S. includes 243 agencies with 309 IPS teams  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12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itle 1"/>
          <p:cNvSpPr>
            <a:spLocks noGrp="1"/>
          </p:cNvSpPr>
          <p:nvPr>
            <p:ph type="title"/>
          </p:nvPr>
        </p:nvSpPr>
        <p:spPr>
          <a:xfrm>
            <a:off x="2301876" y="1228726"/>
            <a:ext cx="7566025" cy="1154113"/>
          </a:xfrm>
        </p:spPr>
        <p:txBody>
          <a:bodyPr/>
          <a:lstStyle/>
          <a:p>
            <a:r>
              <a:rPr lang="en-US" alt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174" y="95003"/>
            <a:ext cx="11922826" cy="3182587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National Survey Update:  Preliminary Findings </a:t>
            </a:r>
          </a:p>
          <a:p>
            <a:pPr marL="0" indent="0" algn="ctr">
              <a:buNone/>
              <a:defRPr/>
            </a:pPr>
            <a:r>
              <a:rPr lang="en-US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IPS Programs in 24 IPS Learning Community States</a:t>
            </a:r>
          </a:p>
          <a:p>
            <a:pPr marL="0" indent="0" algn="ctr">
              <a:buNone/>
              <a:defRPr/>
            </a:pPr>
            <a:endParaRPr lang="en-US" sz="40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E39CE47-6624-3647-A49D-8C3E70077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178138"/>
              </p:ext>
            </p:extLst>
          </p:nvPr>
        </p:nvGraphicFramePr>
        <p:xfrm>
          <a:off x="547698" y="2050390"/>
          <a:ext cx="10456862" cy="404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Worksheet" r:id="rId3" imgW="4953000" imgH="1917700" progId="Excel.Sheet.12">
                  <p:embed/>
                </p:oleObj>
              </mc:Choice>
              <mc:Fallback>
                <p:oleObj name="Worksheet" r:id="rId3" imgW="4953000" imgH="1917700" progId="Excel.Shee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1E39CE47-6624-3647-A49D-8C3E700771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7698" y="2050390"/>
                        <a:ext cx="10456862" cy="4048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30770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C2D4-47A2-8344-AD7A-C246CD9FE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of National Survey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10118-8432-3640-8B5E-75D894FA9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652" y="1805049"/>
            <a:ext cx="10611319" cy="432010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learning community states continue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to grow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national survey also may have resulted in an undercount 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learning community states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of IPS is greater than previously reported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to services still very low                       (&lt;5% of those who could benefit)</a:t>
            </a:r>
          </a:p>
        </p:txBody>
      </p:sp>
    </p:spTree>
    <p:extLst>
      <p:ext uri="{BB962C8B-B14F-4D97-AF65-F5344CB8AC3E}">
        <p14:creationId xmlns:p14="http://schemas.microsoft.com/office/powerpoint/2010/main" val="290263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3421" y="1030013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latin typeface="Times New Roman"/>
                <a:cs typeface="Times New Roman"/>
              </a:rPr>
              <a:t>Summary</a:t>
            </a:r>
            <a:br>
              <a:rPr lang="en-US" sz="4800" dirty="0">
                <a:latin typeface="Times New Roman"/>
                <a:cs typeface="Times New Roman"/>
              </a:rPr>
            </a:br>
            <a:br>
              <a:rPr lang="en-US" sz="6600" dirty="0">
                <a:latin typeface="Times New Roman"/>
                <a:cs typeface="Times New Roman"/>
              </a:rPr>
            </a:b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3421" y="2144110"/>
            <a:ext cx="12018579" cy="4786255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Times New Roman"/>
                <a:cs typeface="Times New Roman"/>
              </a:rPr>
              <a:t>IPS research continues to show its effectiveness in improving employment outcomes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IPS has “scaled up and out” in many directions – new countries, new populations, new IPS teams</a:t>
            </a:r>
          </a:p>
          <a:p>
            <a:pPr lvl="0"/>
            <a:r>
              <a:rPr lang="en-US" sz="4000" dirty="0">
                <a:latin typeface="Times New Roman"/>
                <a:cs typeface="Times New Roman"/>
              </a:rPr>
              <a:t>Documentation of recent research is updated annually and posted at </a:t>
            </a:r>
            <a:r>
              <a:rPr lang="en-US" sz="4000" dirty="0" err="1">
                <a:latin typeface="Times New Roman"/>
                <a:cs typeface="Times New Roman"/>
              </a:rPr>
              <a:t>ipsworks.com</a:t>
            </a:r>
            <a:r>
              <a:rPr lang="en-US" sz="4000" dirty="0">
                <a:latin typeface="Times New Roman"/>
                <a:cs typeface="Times New Roman"/>
              </a:rPr>
              <a:t> </a:t>
            </a:r>
          </a:p>
          <a:p>
            <a:pPr marL="0" lvl="0" indent="0">
              <a:buNone/>
            </a:pP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80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5608" y="0"/>
            <a:ext cx="11332779" cy="111409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Where to Find</a:t>
            </a:r>
            <a:br>
              <a:rPr lang="en-US" sz="6000" dirty="0">
                <a:latin typeface="Times New Roman"/>
                <a:cs typeface="Times New Roman"/>
              </a:rPr>
            </a:br>
            <a:r>
              <a:rPr lang="en-US" sz="6000" dirty="0">
                <a:latin typeface="Times New Roman"/>
                <a:cs typeface="Times New Roman"/>
              </a:rPr>
              <a:t>Latest IPS Research Findings </a:t>
            </a:r>
            <a:endParaRPr lang="en-US" sz="6000" dirty="0">
              <a:latin typeface="Times New Roman"/>
              <a:ea typeface="ＭＳ Ｐゴシック" charset="-128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526" y="1818719"/>
            <a:ext cx="10962687" cy="47201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dirty="0">
                <a:latin typeface="Times New Roman"/>
                <a:cs typeface="Times New Roman"/>
                <a:hlinkClick r:id="rId3"/>
              </a:rPr>
              <a:t>https://ipsworks.org</a:t>
            </a:r>
            <a:endParaRPr lang="en-US" sz="4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4000" dirty="0">
                <a:sym typeface="Symbol" pitchFamily="2" charset="2"/>
              </a:rPr>
              <a:t></a:t>
            </a:r>
            <a:endParaRPr lang="en-US" dirty="0"/>
          </a:p>
          <a:p>
            <a:pPr marL="0" indent="0" algn="ctr">
              <a:buNone/>
            </a:pPr>
            <a:r>
              <a:rPr lang="en-US" sz="4000" dirty="0">
                <a:latin typeface="Times New Roman"/>
                <a:cs typeface="Times New Roman"/>
              </a:rPr>
              <a:t>What is IPS</a:t>
            </a:r>
          </a:p>
          <a:p>
            <a:pPr marL="0" indent="0" algn="ctr">
              <a:buNone/>
            </a:pPr>
            <a:r>
              <a:rPr lang="en-US" sz="4000" dirty="0">
                <a:sym typeface="Symbol" pitchFamily="2" charset="2"/>
              </a:rPr>
              <a:t></a:t>
            </a:r>
            <a:endParaRPr lang="en-US" sz="4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/>
                <a:cs typeface="Times New Roman"/>
              </a:rPr>
              <a:t>Evidence for IPS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ym typeface="Symbol" pitchFamily="2" charset="2"/>
              </a:rPr>
              <a:t></a:t>
            </a:r>
            <a:endParaRPr lang="en-US" sz="4000" dirty="0">
              <a:latin typeface="Times New Roman"/>
              <a:cs typeface="Times New Roman"/>
              <a:sym typeface="Symbol" pitchFamily="2" charset="2"/>
            </a:endParaRPr>
          </a:p>
          <a:p>
            <a:pPr marL="0" indent="0" algn="ctr">
              <a:buNone/>
            </a:pPr>
            <a:r>
              <a:rPr lang="en-US" sz="4000" dirty="0">
                <a:latin typeface="Times New Roman"/>
                <a:cs typeface="Times New Roman"/>
              </a:rPr>
              <a:t>Resources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62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IPS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61697" y="1850572"/>
            <a:ext cx="10557013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In most controlled trials, IPS and control groups do not differ in mental health, quality of life, or other 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nonvocational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outcomes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One exception:  In some studies, IPS clients have reduced use of mental health services, especially psychiatric hospitalizations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(</a:t>
            </a:r>
            <a:r>
              <a:rPr lang="en-US" dirty="0" err="1">
                <a:latin typeface="Times New Roman"/>
                <a:ea typeface="ＭＳ Ｐゴシック" charset="0"/>
                <a:cs typeface="Times New Roman"/>
              </a:rPr>
              <a:t>Kukla</a:t>
            </a:r>
            <a:r>
              <a:rPr lang="en-US" dirty="0">
                <a:latin typeface="Times New Roman"/>
                <a:ea typeface="ＭＳ Ｐゴシック" charset="0"/>
                <a:cs typeface="Times New Roman"/>
              </a:rPr>
              <a:t> &amp; Bond, 2013)</a:t>
            </a: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59579-703C-A745-A26B-A66BBD13B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400"/>
            <a:ext cx="11901487" cy="1063625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IPS on social functioning in veterans with PTSD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(Mueller et al., 2019)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BC827-1FA6-D94F-836C-60B3AF533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1749426"/>
            <a:ext cx="11891962" cy="497204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controlled trial (RCT) comparing IPS to Transitional Work Program (TWP) over 18 months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541 veterans with PTSD completed a role functioning checklist at 3-month intervals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IPS group improved from baseline at every follow-up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TWP group worsened from baseline at every follow-up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 independent of employment outcomes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1B5E5-B109-0A49-ACC7-0890A128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8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7394" y="1746516"/>
            <a:ext cx="10875017" cy="4392572"/>
          </a:xfrm>
        </p:spPr>
        <p:txBody>
          <a:bodyPr vert="horz" lIns="90488" tIns="45720" rIns="90488" bIns="45720" rtlCol="0"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5600" b="1" dirty="0">
                <a:latin typeface="Times New Roman" charset="0"/>
                <a:ea typeface="Times New Roman" charset="0"/>
                <a:cs typeface="Times New Roman" charset="0"/>
              </a:rPr>
              <a:t>In general population: 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Work is beneficial for employee well-being, if: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high-quality supervision</a:t>
            </a:r>
          </a:p>
          <a:p>
            <a:pPr lvl="1"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positive workplace environment </a:t>
            </a:r>
          </a:p>
          <a:p>
            <a:pPr>
              <a:lnSpc>
                <a:spcPct val="120000"/>
              </a:lnSpc>
            </a:pPr>
            <a:r>
              <a:rPr lang="en-US" sz="4800" dirty="0">
                <a:latin typeface="Times New Roman" charset="0"/>
                <a:ea typeface="Times New Roman" charset="0"/>
                <a:cs typeface="Times New Roman" charset="0"/>
              </a:rPr>
              <a:t>Unemployment has strong negative effects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sz="3800" dirty="0" err="1">
                <a:latin typeface="Times New Roman" charset="0"/>
                <a:ea typeface="Times New Roman" charset="0"/>
                <a:cs typeface="Times New Roman" charset="0"/>
              </a:rPr>
              <a:t>Modini</a:t>
            </a:r>
            <a:r>
              <a:rPr lang="en-US" sz="3800" dirty="0">
                <a:latin typeface="Times New Roman" charset="0"/>
                <a:ea typeface="Times New Roman" charset="0"/>
                <a:cs typeface="Times New Roman" charset="0"/>
              </a:rPr>
              <a:t> et al. (2016)</a:t>
            </a:r>
          </a:p>
          <a:p>
            <a:pPr>
              <a:lnSpc>
                <a:spcPct val="90000"/>
              </a:lnSpc>
              <a:defRPr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961696" y="203450"/>
            <a:ext cx="10326414" cy="132580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400" dirty="0">
                <a:latin typeface="Times New Roman"/>
                <a:cs typeface="Times New Roman"/>
              </a:rPr>
              <a:t>Impact of Competitive Employment </a:t>
            </a:r>
            <a:br>
              <a:rPr lang="en-US" sz="5400" dirty="0">
                <a:latin typeface="Times New Roman"/>
                <a:cs typeface="Times New Roman"/>
              </a:rPr>
            </a:br>
            <a:r>
              <a:rPr lang="en-US" sz="5400" dirty="0">
                <a:latin typeface="Times New Roman"/>
                <a:cs typeface="Times New Roman"/>
              </a:rPr>
              <a:t>on Mental Health and Well-Being</a:t>
            </a: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3147" y="1875285"/>
            <a:ext cx="10950653" cy="4376807"/>
          </a:xfrm>
        </p:spPr>
        <p:txBody>
          <a:bodyPr vert="horz" lIns="90488" tIns="45720" rIns="90488" bIns="45720" rtlCol="0">
            <a:normAutofit fontScale="5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8700" b="1" dirty="0">
                <a:latin typeface="Times New Roman"/>
                <a:cs typeface="Times New Roman"/>
              </a:rPr>
              <a:t>For people with serious mental illness: </a:t>
            </a:r>
          </a:p>
          <a:p>
            <a:pPr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Work is beneficial in these areas: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Self esteem – 100% (3/3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Psychiatric symptoms – 57% (4/7 studies)</a:t>
            </a:r>
          </a:p>
          <a:p>
            <a:pPr lvl="1">
              <a:lnSpc>
                <a:spcPct val="120000"/>
              </a:lnSpc>
            </a:pPr>
            <a:r>
              <a:rPr lang="en-US" sz="7300" dirty="0">
                <a:latin typeface="Times New Roman"/>
                <a:cs typeface="Times New Roman"/>
              </a:rPr>
              <a:t>Life satisfaction – 33% (3/9 studies)</a:t>
            </a:r>
          </a:p>
          <a:p>
            <a:pPr marL="457200" lvl="1" indent="0" algn="ctr">
              <a:lnSpc>
                <a:spcPct val="120000"/>
              </a:lnSpc>
              <a:buNone/>
            </a:pPr>
            <a:r>
              <a:rPr lang="en-US" sz="5800" dirty="0">
                <a:latin typeface="Times New Roman"/>
                <a:cs typeface="Times New Roman"/>
              </a:rPr>
              <a:t>(Luciano, Bond, &amp; Drake, 2014)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5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37955"/>
            <a:ext cx="12191999" cy="238447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Work on Quality of Life  (QOL)</a:t>
            </a: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Rössler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</a:t>
            </a:r>
            <a:br>
              <a:rPr lang="en-US" dirty="0"/>
            </a:br>
            <a:br>
              <a:rPr lang="en-US" sz="54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955" y="1668009"/>
            <a:ext cx="11779045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3-year study of 116 IPS clients</a:t>
            </a:r>
          </a:p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46 (40%) gained employment within two years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Comparing workers to nonworkers on 3</a:t>
            </a:r>
            <a:r>
              <a:rPr lang="en-US" sz="40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year QOL: 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Physical (energy, mobility)        p = .002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Psychological (self esteem)       p = .001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Social and QOL Environment   p &lt; .07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51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237955"/>
            <a:ext cx="12191999" cy="2384475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on Work on Hospitalization and </a:t>
            </a:r>
            <a:b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Life (</a:t>
            </a:r>
            <a:r>
              <a:rPr lang="en-US" sz="5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Jäckel</a:t>
            </a:r>
            <a:r>
              <a:rPr lang="en-US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2018)</a:t>
            </a:r>
            <a:br>
              <a:rPr lang="en-US" dirty="0"/>
            </a:br>
            <a:br>
              <a:rPr lang="en-US" sz="54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2955" y="1668009"/>
            <a:ext cx="11779045" cy="4870903"/>
          </a:xfrm>
        </p:spPr>
        <p:txBody>
          <a:bodyPr vert="horz" lIns="90488" tIns="45720" rIns="90488" bIns="45720" rtlCol="0">
            <a:normAutofit/>
          </a:bodyPr>
          <a:lstStyle/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3-year study of 116 IPS clients</a:t>
            </a:r>
          </a:p>
          <a:p>
            <a:pPr>
              <a:lnSpc>
                <a:spcPct val="100000"/>
              </a:lnSpc>
              <a:tabLst>
                <a:tab pos="1828800" algn="l"/>
              </a:tabLst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46 (40%) gained employment within two years</a:t>
            </a:r>
          </a:p>
          <a:p>
            <a:pPr>
              <a:lnSpc>
                <a:spcPct val="100000"/>
              </a:lnSpc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Compared workers to nonworkers on 3</a:t>
            </a:r>
            <a:r>
              <a:rPr lang="en-US" sz="4000" baseline="30000" dirty="0">
                <a:latin typeface="Times New Roman"/>
                <a:ea typeface="ＭＳ Ｐゴシック" charset="0"/>
                <a:cs typeface="Times New Roman"/>
              </a:rPr>
              <a:t>rd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year QOL 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Physical (energy, mobility)        p = .002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Psychological (self esteem)       p = .001</a:t>
            </a:r>
          </a:p>
          <a:p>
            <a:pPr marL="914400" indent="0">
              <a:lnSpc>
                <a:spcPct val="100000"/>
              </a:lnSpc>
              <a:buNone/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↑QOL Social and QOL Environment   p &lt; .07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8</a:t>
            </a:fld>
            <a:endParaRPr lang="en-US"/>
          </a:p>
        </p:txBody>
      </p:sp>
      <p:sp useBgFill="1">
        <p:nvSpPr>
          <p:cNvPr id="5" name="Rectangle 3"/>
          <p:cNvSpPr txBox="1">
            <a:spLocks noChangeArrowheads="1"/>
          </p:cNvSpPr>
          <p:nvPr/>
        </p:nvSpPr>
        <p:spPr>
          <a:xfrm>
            <a:off x="336755" y="1798830"/>
            <a:ext cx="11579942" cy="4926158"/>
          </a:xfrm>
          <a:prstGeom prst="rect">
            <a:avLst/>
          </a:prstGeom>
        </p:spPr>
        <p:txBody>
          <a:bodyPr vert="horz" lIns="90488" tIns="45720" rIns="90488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5-year study of 85 clients (IPS + control)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IPS had no direct effect on </a:t>
            </a:r>
            <a:r>
              <a:rPr lang="en-US" sz="4000" dirty="0" err="1">
                <a:latin typeface="Times New Roman"/>
                <a:ea typeface="ＭＳ Ｐゴシック" charset="0"/>
                <a:cs typeface="Times New Roman"/>
              </a:rPr>
              <a:t>nonvocational</a:t>
            </a:r>
            <a:r>
              <a:rPr lang="en-US" sz="4000" dirty="0">
                <a:latin typeface="Times New Roman"/>
                <a:ea typeface="ＭＳ Ｐゴシック" charset="0"/>
                <a:cs typeface="Times New Roman"/>
              </a:rPr>
              <a:t> outcomes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Work decreased hospitalization and increased QOL</a:t>
            </a: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83672" y="3720484"/>
            <a:ext cx="10034649" cy="3137516"/>
            <a:chOff x="981350" y="3709358"/>
            <a:chExt cx="10560793" cy="32017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177D579-D0E7-FE46-8751-AF18D50F3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1350" y="3709358"/>
              <a:ext cx="3866467" cy="314864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1E77003-8F44-264F-A121-ED42C90864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67470" y="3736524"/>
              <a:ext cx="6674673" cy="31745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834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>
          <a:xfrm>
            <a:off x="277091" y="258868"/>
            <a:ext cx="11735311" cy="1498819"/>
          </a:xfrm>
        </p:spPr>
        <p:txBody>
          <a:bodyPr vert="horz" lIns="90488" tIns="45720" rIns="90488" bIns="45720" rtlCol="0" anchor="ctr">
            <a:normAutofit fontScale="90000"/>
          </a:bodyPr>
          <a:lstStyle/>
          <a:p>
            <a:pPr algn="ctr"/>
            <a:r>
              <a:rPr lang="en-US" sz="5300" dirty="0">
                <a:latin typeface="Times New Roman"/>
                <a:cs typeface="Times New Roman"/>
              </a:rPr>
              <a:t>Large-Sample Study of Impact of Employment on Mental Health (Gibbons &amp; </a:t>
            </a:r>
            <a:r>
              <a:rPr lang="en-US" sz="5300" dirty="0" err="1">
                <a:latin typeface="Times New Roman"/>
                <a:cs typeface="Times New Roman"/>
              </a:rPr>
              <a:t>Salkever</a:t>
            </a:r>
            <a:r>
              <a:rPr lang="en-US" sz="5300" dirty="0">
                <a:latin typeface="Times New Roman"/>
                <a:cs typeface="Times New Roman"/>
              </a:rPr>
              <a:t>, 2019)</a:t>
            </a:r>
            <a:br>
              <a:rPr lang="en-US" sz="4800" dirty="0">
                <a:latin typeface="Times New Roman"/>
                <a:cs typeface="Times New Roman"/>
              </a:rPr>
            </a:br>
            <a:endParaRPr lang="en-US" sz="4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11575" y="2057847"/>
            <a:ext cx="11321246" cy="4544834"/>
          </a:xfrm>
        </p:spPr>
        <p:txBody>
          <a:bodyPr vert="horz" lIns="90488" tIns="45720" rIns="90488" bIns="45720" rtlCol="0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Longitudinal study of administrative data for 5,162 clients with mental illness in public MH system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employed had a small positive impact on mental health (after controlling for selection bias)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 reduced total mental health costs on average by $538 over a 6-month period</a:t>
            </a:r>
            <a:endParaRPr lang="en-US" sz="4000" dirty="0">
              <a:latin typeface="Times New Roman"/>
              <a:cs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995D9-5217-4D59-8049-1796F64933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426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PS Colors">
      <a:dk1>
        <a:sysClr val="windowText" lastClr="000000"/>
      </a:dk1>
      <a:lt1>
        <a:sysClr val="window" lastClr="FFFFFF"/>
      </a:lt1>
      <a:dk2>
        <a:srgbClr val="255D8B"/>
      </a:dk2>
      <a:lt2>
        <a:srgbClr val="E7E6E6"/>
      </a:lt2>
      <a:accent1>
        <a:srgbClr val="550527"/>
      </a:accent1>
      <a:accent2>
        <a:srgbClr val="A51C30"/>
      </a:accent2>
      <a:accent3>
        <a:srgbClr val="C52233"/>
      </a:accent3>
      <a:accent4>
        <a:srgbClr val="EF7611"/>
      </a:accent4>
      <a:accent5>
        <a:srgbClr val="33AAF2"/>
      </a:accent5>
      <a:accent6>
        <a:srgbClr val="255D8B"/>
      </a:accent6>
      <a:hlink>
        <a:srgbClr val="1C476A"/>
      </a:hlink>
      <a:folHlink>
        <a:srgbClr val="0F97EB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PScolors-template.potx" id="{D8A332C8-1068-4A98-893C-F807D1842DEA}" vid="{D64E0C7B-67D1-47EF-AFC4-D98BB5EBE8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IPScolors-template</Template>
  <TotalTime>4027</TotalTime>
  <Words>1826</Words>
  <Application>Microsoft Macintosh PowerPoint</Application>
  <PresentationFormat>Widescreen</PresentationFormat>
  <Paragraphs>240</Paragraphs>
  <Slides>28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Hiragino Sans W4</vt:lpstr>
      <vt:lpstr>ＭＳ Ｐゴシック</vt:lpstr>
      <vt:lpstr>Arial</vt:lpstr>
      <vt:lpstr>Calibri</vt:lpstr>
      <vt:lpstr>Franklin Gothic Book</vt:lpstr>
      <vt:lpstr>Franklin Gothic Medium</vt:lpstr>
      <vt:lpstr>Helvetica</vt:lpstr>
      <vt:lpstr>Monotype Sorts</vt:lpstr>
      <vt:lpstr>Symbol</vt:lpstr>
      <vt:lpstr>Times</vt:lpstr>
      <vt:lpstr>Times New Roman</vt:lpstr>
      <vt:lpstr>Wingdings</vt:lpstr>
      <vt:lpstr>Office Theme</vt:lpstr>
      <vt:lpstr>Worksheet</vt:lpstr>
      <vt:lpstr>New IPS Research Findings </vt:lpstr>
      <vt:lpstr>Recent Trends  in IPS Research and Practice </vt:lpstr>
      <vt:lpstr>Impact of IPS on Mental Health and Well-Being</vt:lpstr>
      <vt:lpstr>Impact of IPS on social functioning in veterans with PTSD (Mueller et al., 2019)</vt:lpstr>
      <vt:lpstr>Impact of Competitive Employment  on Mental Health and Well-Being</vt:lpstr>
      <vt:lpstr>Impact of Competitive Employment  on Mental Health and Well-Being</vt:lpstr>
      <vt:lpstr>Impact of Work on Quality of Life  (QOL) (Rössler et al., 2018)  </vt:lpstr>
      <vt:lpstr>Impact on Work on Hospitalization and  Quality of Life (Jäckel et al., 2018)  </vt:lpstr>
      <vt:lpstr>Large-Sample Study of Impact of Employment on Mental Health (Gibbons &amp; Salkever, 2019) </vt:lpstr>
      <vt:lpstr>Extending IPS to New Populations </vt:lpstr>
      <vt:lpstr>Why Extend IPS to New Populations? </vt:lpstr>
      <vt:lpstr>All Studies (Including Observational and Protocols)  </vt:lpstr>
      <vt:lpstr>RCTs Included in Systematic Review  </vt:lpstr>
      <vt:lpstr>Competitive Employment Rates in 9 RCTs of IPS in New Populations</vt:lpstr>
      <vt:lpstr>National and International Focus on  Employment and Education for Young Adults</vt:lpstr>
      <vt:lpstr>Recent and Planned Research  on IPS for Young Adults</vt:lpstr>
      <vt:lpstr>Supported Employment &amp; preventing Early Disability Norwegian SEED trial (Sveinsdottir et al., accepted)  </vt:lpstr>
      <vt:lpstr>Goals of Young Adults with FEP (N=63) Ratings of Importance and Impact on Outcome</vt:lpstr>
      <vt:lpstr>Role of Work in Sustaining Young Adult Engagement in Treatment</vt:lpstr>
      <vt:lpstr>IPS Fidelity Scale for Young Adults Approach to Creating New Scale</vt:lpstr>
      <vt:lpstr>New Content on  Young Adult Fidelity Scale</vt:lpstr>
      <vt:lpstr>Pilot Fidelity Assessments Using IPS Fidelity Scale for Young Adults</vt:lpstr>
      <vt:lpstr>Expansion of IPS Services in US</vt:lpstr>
      <vt:lpstr>PowerPoint Presentation</vt:lpstr>
      <vt:lpstr> </vt:lpstr>
      <vt:lpstr>Implications of National Survey Update</vt:lpstr>
      <vt:lpstr>Summary  </vt:lpstr>
      <vt:lpstr> Where to Find Latest IPS Research Findings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Bond</dc:creator>
  <cp:lastModifiedBy>Gary R. Bond</cp:lastModifiedBy>
  <cp:revision>262</cp:revision>
  <cp:lastPrinted>2018-04-15T17:22:43Z</cp:lastPrinted>
  <dcterms:created xsi:type="dcterms:W3CDTF">2017-09-07T14:03:16Z</dcterms:created>
  <dcterms:modified xsi:type="dcterms:W3CDTF">2019-06-04T14:21:55Z</dcterms:modified>
</cp:coreProperties>
</file>