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259" r:id="rId3"/>
    <p:sldId id="2315" r:id="rId4"/>
    <p:sldId id="2343" r:id="rId5"/>
    <p:sldId id="264" r:id="rId6"/>
    <p:sldId id="265" r:id="rId7"/>
    <p:sldId id="266" r:id="rId8"/>
    <p:sldId id="267" r:id="rId9"/>
    <p:sldId id="268" r:id="rId10"/>
    <p:sldId id="2344" r:id="rId11"/>
    <p:sldId id="2282" r:id="rId12"/>
    <p:sldId id="2339" r:id="rId13"/>
    <p:sldId id="2314" r:id="rId14"/>
    <p:sldId id="272" r:id="rId15"/>
    <p:sldId id="318" r:id="rId16"/>
    <p:sldId id="299" r:id="rId17"/>
    <p:sldId id="300" r:id="rId18"/>
    <p:sldId id="2317" r:id="rId19"/>
    <p:sldId id="2334" r:id="rId20"/>
    <p:sldId id="2324" r:id="rId21"/>
    <p:sldId id="302" r:id="rId22"/>
    <p:sldId id="2283" r:id="rId23"/>
    <p:sldId id="2346" r:id="rId24"/>
    <p:sldId id="303" r:id="rId25"/>
    <p:sldId id="306" r:id="rId26"/>
    <p:sldId id="2338" r:id="rId27"/>
    <p:sldId id="319" r:id="rId28"/>
    <p:sldId id="2316" r:id="rId29"/>
    <p:sldId id="2337" r:id="rId30"/>
    <p:sldId id="2032" r:id="rId31"/>
    <p:sldId id="280" r:id="rId32"/>
    <p:sldId id="2036" r:id="rId33"/>
    <p:sldId id="284" r:id="rId34"/>
    <p:sldId id="2333" r:id="rId35"/>
    <p:sldId id="286" r:id="rId36"/>
    <p:sldId id="2342" r:id="rId37"/>
    <p:sldId id="256" r:id="rId38"/>
    <p:sldId id="322" r:id="rId39"/>
    <p:sldId id="2332" r:id="rId40"/>
    <p:sldId id="321" r:id="rId41"/>
    <p:sldId id="292" r:id="rId42"/>
    <p:sldId id="293" r:id="rId43"/>
    <p:sldId id="2345" r:id="rId44"/>
    <p:sldId id="295" r:id="rId45"/>
    <p:sldId id="331" r:id="rId46"/>
    <p:sldId id="332" r:id="rId47"/>
    <p:sldId id="333" r:id="rId48"/>
    <p:sldId id="31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30"/>
    <a:srgbClr val="550527"/>
    <a:srgbClr val="C5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2" autoAdjust="0"/>
    <p:restoredTop sz="91618"/>
  </p:normalViewPr>
  <p:slideViewPr>
    <p:cSldViewPr snapToGrid="0">
      <p:cViewPr varScale="1">
        <p:scale>
          <a:sx n="71" d="100"/>
          <a:sy n="71" d="100"/>
        </p:scale>
        <p:origin x="17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esktop/haslett%20rural%20urb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ocuments/gary/present/16%20present/new%20graphs/hoffm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Mean Employment Rate for IPS Programs in</a:t>
            </a:r>
            <a:r>
              <a:rPr lang="en-US" sz="1800" baseline="0" dirty="0">
                <a:latin typeface="Times New Roman" charset="0"/>
                <a:ea typeface="Times New Roman" charset="0"/>
                <a:cs typeface="Times New Roman" charset="0"/>
              </a:rPr>
              <a:t> Different Sized Communities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Mean Employment Rate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Sheet1!$E$6:$E$8</c:f>
              <c:strCache>
                <c:ptCount val="3"/>
                <c:pt idx="0">
                  <c:v>Metropolitan  (N=66)</c:v>
                </c:pt>
                <c:pt idx="1">
                  <c:v>Micropolitan (10,000-50,000) (N=14)</c:v>
                </c:pt>
                <c:pt idx="2">
                  <c:v>Small Town (N=7)</c:v>
                </c:pt>
              </c:strCache>
            </c:strRef>
          </c:cat>
          <c:val>
            <c:numRef>
              <c:f>Sheet1!$F$6:$F$8</c:f>
              <c:numCache>
                <c:formatCode>0%</c:formatCode>
                <c:ptCount val="3"/>
                <c:pt idx="0">
                  <c:v>0.43</c:v>
                </c:pt>
                <c:pt idx="1">
                  <c:v>0.49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AA44-A4BA-43E059008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2337200"/>
        <c:axId val="-2104362688"/>
      </c:barChart>
      <c:catAx>
        <c:axId val="-21423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04362688"/>
        <c:crossesAt val="0"/>
        <c:auto val="1"/>
        <c:lblAlgn val="ctr"/>
        <c:lblOffset val="100"/>
        <c:noMultiLvlLbl val="0"/>
      </c:catAx>
      <c:valAx>
        <c:axId val="-21043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4233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Sheet2!$G$3</c:f>
              <c:strCache>
                <c:ptCount val="1"/>
                <c:pt idx="0">
                  <c:v>IPS</c:v>
                </c:pt>
              </c:strCache>
            </c:strRef>
          </c:tx>
          <c:spPr>
            <a:solidFill>
              <a:prstClr val="black"/>
            </a:solidFill>
            <a:ln w="9525" cap="flat" cmpd="sng" algn="ctr">
              <a:solidFill>
                <a:prstClr val="black"/>
              </a:solidFill>
              <a:round/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Overall Earnings</c:v>
                </c:pt>
                <c:pt idx="1">
                  <c:v>Vocational Services</c:v>
                </c:pt>
                <c:pt idx="2">
                  <c:v>Mental Health</c:v>
                </c:pt>
              </c:strCache>
            </c:strRef>
          </c:cat>
          <c:val>
            <c:numRef>
              <c:f>Sheet2!$G$4:$G$6</c:f>
              <c:numCache>
                <c:formatCode>"$"#,##0</c:formatCode>
                <c:ptCount val="3"/>
                <c:pt idx="0">
                  <c:v>71670</c:v>
                </c:pt>
                <c:pt idx="1">
                  <c:v>86580</c:v>
                </c:pt>
                <c:pt idx="2">
                  <c:v>27270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A-284E-AB65-860250EAAB40}"/>
            </c:ext>
          </c:extLst>
        </c:ser>
        <c:ser>
          <c:idx val="1"/>
          <c:order val="1"/>
          <c:tx>
            <c:strRef>
              <c:f>Sheet2!$H$3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prstClr val="white"/>
            </a:solidFill>
            <a:ln w="9525" cap="flat" cmpd="sng" algn="ctr">
              <a:solidFill>
                <a:prstClr val="black"/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Overall Earnings</c:v>
                </c:pt>
                <c:pt idx="1">
                  <c:v>Vocational Services</c:v>
                </c:pt>
                <c:pt idx="2">
                  <c:v>Mental Health</c:v>
                </c:pt>
              </c:strCache>
            </c:strRef>
          </c:cat>
          <c:val>
            <c:numRef>
              <c:f>Sheet2!$H$4:$H$6</c:f>
              <c:numCache>
                <c:formatCode>"$"#,##0</c:formatCode>
                <c:ptCount val="3"/>
                <c:pt idx="0">
                  <c:v>39690</c:v>
                </c:pt>
                <c:pt idx="1">
                  <c:v>71260</c:v>
                </c:pt>
                <c:pt idx="2">
                  <c:v>42900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CA-284E-AB65-860250EAAB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86002352"/>
        <c:axId val="-2085998928"/>
      </c:barChart>
      <c:catAx>
        <c:axId val="-208600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998928"/>
        <c:crosses val="autoZero"/>
        <c:auto val="1"/>
        <c:lblAlgn val="ctr"/>
        <c:lblOffset val="100"/>
        <c:noMultiLvlLbl val="0"/>
      </c:catAx>
      <c:valAx>
        <c:axId val="-2085998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-208600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127000">
        <a:schemeClr val="tx2"/>
      </a:glow>
      <a:outerShdw blurRad="50800" dist="50800" dir="5400000" algn="ctr" rotWithShape="0">
        <a:srgbClr val="000000">
          <a:alpha val="7000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3547-7D37-0D4F-B1AC-8D913EA8857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9C0F-F1B1-0144-BC32-3312035C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8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2C3-EA35-7F4E-8D97-720386F7141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7C88-7316-124C-B3C5-252BA74E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68758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0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6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5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46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2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05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6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01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02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68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92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45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55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238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343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789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52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26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59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437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979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2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19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538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501"/>
            <a:ext cx="5486400" cy="4102497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2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17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870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800" dirty="0">
                <a:latin typeface="Times New Roman" charset="0"/>
              </a:rPr>
              <a:t>	</a:t>
            </a:r>
          </a:p>
        </p:txBody>
      </p:sp>
      <p:sp>
        <p:nvSpPr>
          <p:cNvPr id="18435" name="Placeholder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2930479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44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2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4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95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Bond, G. R. (2004). Supported employment:  Evidence for an evidence-based practice.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345-359.</a:t>
            </a:r>
          </a:p>
        </p:txBody>
      </p:sp>
    </p:spTree>
    <p:extLst>
      <p:ext uri="{BB962C8B-B14F-4D97-AF65-F5344CB8AC3E}">
        <p14:creationId xmlns:p14="http://schemas.microsoft.com/office/powerpoint/2010/main" val="123170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5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0" y="1122363"/>
            <a:ext cx="9144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C199-4E36-BE45-B7F8-B023A9958CF2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49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668000" y="1122363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06-DA65-654C-A674-D79804A9A222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C35-CF17-CC42-A49F-F97F90BE41D3}" type="datetime1">
              <a:rPr lang="en-US" smtClean="0"/>
              <a:t>4/22/19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F0C-DE15-4D4C-97B7-DF27638DB270}" type="datetime1">
              <a:rPr lang="en-US" smtClean="0"/>
              <a:t>4/22/19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EC05-CCD5-2141-A69D-C3D0F4E34DA2}" type="datetime1">
              <a:rPr lang="en-US" smtClean="0"/>
              <a:t>4/22/19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D1D-1323-AC44-93A5-A2109A8F7F3D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066-F9FA-B242-9381-9597B4D42B5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222862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CA47-F40E-EB42-8B45-705D0E4C42FE}" type="datetime1">
              <a:rPr lang="en-US" smtClean="0"/>
              <a:t>4/22/19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3.xls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0949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5144544"/>
            <a:ext cx="9144000" cy="4495800"/>
          </a:xfrm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lang="en-US" dirty="0">
                <a:effectLst/>
                <a:latin typeface="Times" charset="0"/>
                <a:ea typeface="ＭＳ Ｐゴシック" charset="0"/>
                <a:cs typeface="ＭＳ Ｐゴシック" charset="0"/>
              </a:rPr>
              <a:t>Updated 4-22-19 by Gary Bond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" y="1986455"/>
            <a:ext cx="1219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Evidence for the Effectiveness of </a:t>
            </a:r>
            <a:br>
              <a:rPr lang="en-US" sz="6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Individual Placement and Support Model of Supported Employment</a:t>
            </a:r>
            <a:endParaRPr lang="en-US" sz="5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164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8860" y="356680"/>
            <a:ext cx="3242553" cy="398185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860" y="175098"/>
            <a:ext cx="32425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Study </a:t>
            </a:r>
            <a:r>
              <a:rPr lang="en-US" sz="4000" dirty="0" err="1">
                <a:latin typeface="Times New Roman" charset="0"/>
                <a:ea typeface="ＭＳ Ｐゴシック" charset="0"/>
                <a:cs typeface="ＭＳ Ｐゴシック" charset="0"/>
              </a:rPr>
              <a:t>Characteristicsof</a:t>
            </a: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 26 RCTs of IPS for People with Serious Mental Illness</a:t>
            </a:r>
            <a:endParaRPr lang="en-US" sz="4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74B4D4-3516-1F48-9F2E-01F788CB0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04679"/>
              </p:ext>
            </p:extLst>
          </p:nvPr>
        </p:nvGraphicFramePr>
        <p:xfrm>
          <a:off x="3521413" y="-12526"/>
          <a:ext cx="8228395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Worksheet" r:id="rId4" imgW="10071100" imgH="8394700" progId="Excel.Sheet.12">
                  <p:embed/>
                </p:oleObj>
              </mc:Choice>
              <mc:Fallback>
                <p:oleObj name="Worksheet" r:id="rId4" imgW="10071100" imgH="839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1413" y="-12526"/>
                        <a:ext cx="8228395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1152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6625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Characteristics of RCTs of IPS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008368" y="1767498"/>
            <a:ext cx="10525991" cy="49045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12 U.S. studies and 14 outside U.S.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2/3 of studies had at least 18-month follow-up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Total enrollment = 5,877 participants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participants mainly recruited from community mental health services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the control group received services as usual (sometimes best practices)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6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6272" y="-304800"/>
            <a:ext cx="8872728" cy="1905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Competitive Employment Rates in 26 Randomized Controlled Trials of 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62056-EED5-2440-A628-B7D58F4AF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973"/>
            <a:ext cx="12192000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3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19456"/>
            <a:ext cx="8610600" cy="1152144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Overall Findings for 26 RCTs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790700" y="2119312"/>
            <a:ext cx="81915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25 of 26 studies showed a significant advantage for IPS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Mean competitive employment rates for the 26 studies:</a:t>
            </a:r>
          </a:p>
          <a:p>
            <a:pPr lvl="3"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55% for IPS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23% for controls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267" y="228600"/>
            <a:ext cx="8610600" cy="1371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400" dirty="0">
                <a:latin typeface="Times New Roman" charset="0"/>
                <a:ea typeface="ＭＳ Ｐゴシック" charset="0"/>
              </a:rPr>
              <a:t>Meta-Analysis of 17 RCTs of IPS (</a:t>
            </a:r>
            <a:r>
              <a:rPr lang="en-US" sz="5400" dirty="0" err="1">
                <a:latin typeface="Times New Roman" charset="0"/>
                <a:ea typeface="ＭＳ Ｐゴシック" charset="0"/>
              </a:rPr>
              <a:t>Modini</a:t>
            </a:r>
            <a:r>
              <a:rPr lang="en-US" sz="5400" dirty="0">
                <a:latin typeface="Times New Roman" charset="0"/>
                <a:ea typeface="ＭＳ Ｐゴシック" charset="0"/>
              </a:rPr>
              <a:t>, 2016)</a:t>
            </a: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2142067" y="1600200"/>
            <a:ext cx="83058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Overall results similar to our analyses of 26 RCTs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Risk ratio = 2.40 favoring IPS     (means that IPS participants more than twice as likely to work)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Local economic factors did not change conclusions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6932"/>
            <a:ext cx="12192000" cy="14647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Times New Roman"/>
                <a:cs typeface="Times New Roman"/>
              </a:rPr>
              <a:t>IPS Competitive Employment Rates Similar in Large Cities and Rural Communities (Haslett, 2011)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33287"/>
              </p:ext>
            </p:extLst>
          </p:nvPr>
        </p:nvGraphicFramePr>
        <p:xfrm>
          <a:off x="3150823" y="1630497"/>
          <a:ext cx="5343181" cy="462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872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6932"/>
            <a:ext cx="12192000" cy="146473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  <a:t>18-Month Competitive Employment  Outcomes </a:t>
            </a:r>
            <a:br>
              <a:rPr lang="en-US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  <a:t>in 4 Controlled Trials of IPS (Bond et al., 2012)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82879"/>
              </p:ext>
            </p:extLst>
          </p:nvPr>
        </p:nvGraphicFramePr>
        <p:xfrm>
          <a:off x="1" y="1915006"/>
          <a:ext cx="12011420" cy="366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" name="Worksheet" r:id="rId4" imgW="3911456" imgH="1193756" progId="Excel.Sheet.8">
                  <p:embed/>
                </p:oleObj>
              </mc:Choice>
              <mc:Fallback>
                <p:oleObj name="Worksheet" r:id="rId4" imgW="3911456" imgH="11937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915006"/>
                        <a:ext cx="12011420" cy="3665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87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3542"/>
            <a:ext cx="11974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Mean Job Tenure in Two IPS Studies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457" y="5257802"/>
            <a:ext cx="115098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Job tenure for IPS was triple that for usual services in Hoffmann study.</a:t>
            </a:r>
            <a:endParaRPr lang="en-US" sz="5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4874"/>
              </p:ext>
            </p:extLst>
          </p:nvPr>
        </p:nvGraphicFramePr>
        <p:xfrm>
          <a:off x="1508851" y="1387366"/>
          <a:ext cx="9159149" cy="3704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5" name="Worksheet" r:id="rId4" imgW="3987800" imgH="1612900" progId="Excel.Sheet.8">
                  <p:embed/>
                </p:oleObj>
              </mc:Choice>
              <mc:Fallback>
                <p:oleObj name="Worksheet" r:id="rId4" imgW="3987800" imgH="1612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8851" y="1387366"/>
                        <a:ext cx="9159149" cy="37044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48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12488"/>
            <a:ext cx="12192000" cy="2296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Steady Worker Rate in 3 Long-Term Studies</a:t>
            </a:r>
            <a:r>
              <a:rPr lang="en-US" sz="5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en-US" dirty="0"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677" y="4694313"/>
            <a:ext cx="11669485" cy="198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Follow-up periods:  Hoffmann (2014): 5 years; </a:t>
            </a:r>
          </a:p>
          <a:p>
            <a:pPr>
              <a:defRPr/>
            </a:pPr>
            <a:r>
              <a:rPr lang="en-US" sz="3600" dirty="0" err="1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Salyers</a:t>
            </a:r>
            <a:r>
              <a:rPr lang="en-US" sz="3600" dirty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 (2004): 10 years; Becker (2007) 8-12 years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1454151"/>
            <a:ext cx="7768440" cy="35605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28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3543" y="564521"/>
            <a:ext cx="12192000" cy="157832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  <a:t>Mental Health Treatment Study: Long-term </a:t>
            </a:r>
            <a:r>
              <a:rPr lang="en-US" sz="6000" dirty="0">
                <a:solidFill>
                  <a:schemeClr val="bg2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Follow-up (6-8 years) (Baller et al., 2018)</a:t>
            </a:r>
            <a:br>
              <a:rPr lang="en-US" dirty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57" y="6066972"/>
            <a:ext cx="2438400" cy="7910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A7F0D-C14E-754E-B17D-3C53538C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288" y="1893576"/>
            <a:ext cx="8252338" cy="49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909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8857"/>
            <a:ext cx="9144000" cy="1447800"/>
          </a:xfrm>
        </p:spPr>
        <p:txBody>
          <a:bodyPr vert="horz" lIns="90488" tIns="45720" rIns="90488" bIns="45720" rtlCol="0" anchor="ctr">
            <a:normAutofit/>
          </a:bodyPr>
          <a:lstStyle/>
          <a:p>
            <a:r>
              <a:rPr lang="en-US" sz="5400">
                <a:latin typeface="Times New Roman" charset="0"/>
                <a:ea typeface="ＭＳ Ｐゴシック" charset="0"/>
                <a:cs typeface="Times New Roman" charset="0"/>
              </a:rPr>
              <a:t>Why Focus on Work?</a:t>
            </a:r>
            <a:endParaRPr lang="en-US" sz="480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94657" y="1850572"/>
            <a:ext cx="10940143" cy="5007428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Most clients want to work!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Most clients see work as a key part of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Being productive = Basic human need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societies, typical adult role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Working can be a way out of poverty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Working may prevent entry into disability system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631"/>
            <a:ext cx="12192000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Cost-Effectiveness of IPS: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Areas of Impact Compared to Controls</a:t>
            </a: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509" y="1856509"/>
            <a:ext cx="11543225" cy="5001491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Sometimes reduced psychiatric hospital use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short term, similar or more outpatient treatment 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long term, reduced outpatient treatment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Not yet rigorously studied: IPS impact on general health care, SSI/SSDI, and criminal justice system</a:t>
            </a:r>
          </a:p>
          <a:p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marL="0" lvl="0" indent="0">
              <a:buNone/>
            </a:pPr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1793" y="33867"/>
            <a:ext cx="11335407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rgbClr val="002060"/>
                </a:solidFill>
                <a:latin typeface="Times New Roman"/>
              </a:rPr>
              <a:t>5-Year Return on Investment for IPS and Traditional Voc Services (Hoffmann, 2014)</a:t>
            </a:r>
            <a:endParaRPr lang="en-US" sz="4800" dirty="0">
              <a:solidFill>
                <a:srgbClr val="00206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077200" y="4495800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51793" y="1405467"/>
            <a:ext cx="113354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latin typeface="Times New Roman" charset="0"/>
              </a:rPr>
              <a:t>For every $1 spent on spent on services, </a:t>
            </a:r>
          </a:p>
          <a:p>
            <a:r>
              <a:rPr lang="en-US" sz="4400" i="1" dirty="0">
                <a:solidFill>
                  <a:srgbClr val="002060"/>
                </a:solidFill>
                <a:latin typeface="Times New Roman" charset="0"/>
              </a:rPr>
              <a:t>Return in employment earnings =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 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charset="0"/>
              </a:rPr>
              <a:t>	44¢ </a:t>
            </a:r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for IPS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              	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charset="0"/>
              </a:rPr>
              <a:t>	13¢ </a:t>
            </a:r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for traditional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       vocational services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223603"/>
              </p:ext>
            </p:extLst>
          </p:nvPr>
        </p:nvGraphicFramePr>
        <p:xfrm>
          <a:off x="6716110" y="3049140"/>
          <a:ext cx="5339256" cy="38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50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IPS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61697" y="1850572"/>
            <a:ext cx="10557013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controlled trials, IPS and control groups do not differ in mental health, quality of life, or other </a:t>
            </a:r>
            <a:r>
              <a:rPr lang="en-US" sz="4000" dirty="0" err="1">
                <a:latin typeface="Times New Roman"/>
                <a:ea typeface="ＭＳ Ｐゴシック" charset="0"/>
                <a:cs typeface="Times New Roman"/>
              </a:rPr>
              <a:t>nonvocational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outcomes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One exception:  In some studies, IPS clients have reduced use of mental health services, especially psychiatric hospitalizations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dirty="0" err="1">
                <a:latin typeface="Times New Roman"/>
                <a:ea typeface="ＭＳ Ｐゴシック" charset="0"/>
                <a:cs typeface="Times New Roman"/>
              </a:rPr>
              <a:t>Kukla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&amp; Bond, 2013)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9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8AF6-11F0-A34A-8A0D-EDD10FCB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" y="0"/>
            <a:ext cx="11948877" cy="15598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improves interpersonal relationships among veterans with PTSD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(Mueller et al. 2019)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2037E3-498E-6149-A2F4-CABFB9AF7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883" y="1427443"/>
            <a:ext cx="7752317" cy="54305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31E4C-5E5F-0041-ADC5-8A9A25AF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8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44168" y="1960931"/>
            <a:ext cx="10875017" cy="4392572"/>
          </a:xfrm>
        </p:spPr>
        <p:txBody>
          <a:bodyPr vert="horz" lIns="90488" tIns="45720" rIns="90488" bIns="45720" rtlCol="0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In general population: 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Work is beneficial for employee well-being, if: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good-quality supervision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positive workplace environment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Unemployment has consistently negative effects</a:t>
            </a:r>
          </a:p>
          <a:p>
            <a:pPr marL="0" indent="0" algn="ctr">
              <a:buNone/>
            </a:pP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800" dirty="0" err="1">
                <a:latin typeface="Times New Roman" charset="0"/>
                <a:ea typeface="Times New Roman" charset="0"/>
                <a:cs typeface="Times New Roman" charset="0"/>
              </a:rPr>
              <a:t>Modini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 et al. (2016)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3147" y="1875285"/>
            <a:ext cx="10950653" cy="4376807"/>
          </a:xfrm>
        </p:spPr>
        <p:txBody>
          <a:bodyPr vert="horz" lIns="90488" tIns="45720" rIns="90488" bIns="45720" rtlCol="0"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300" b="1" dirty="0">
                <a:latin typeface="Times New Roman"/>
                <a:cs typeface="Times New Roman"/>
              </a:rPr>
              <a:t>For people with serious mental illness: </a:t>
            </a:r>
          </a:p>
          <a:p>
            <a:pPr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Work is beneficial in these areas: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Self esteem – 100% (3/3 studies)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Psychiatric symptoms – 57% (4/7 studies)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Life satisfaction – 33% (3/9 studies)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US" sz="5800" dirty="0">
                <a:latin typeface="Times New Roman"/>
                <a:cs typeface="Times New Roman"/>
              </a:rPr>
              <a:t>(Luciano, Bond, &amp; Drake, 2014)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61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258868"/>
            <a:ext cx="11735311" cy="1498819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Large-Sample Study of Impact of Employment on Mental Health (Gibbons &amp; </a:t>
            </a:r>
            <a:r>
              <a:rPr lang="en-US" sz="5300" dirty="0" err="1">
                <a:latin typeface="Times New Roman"/>
                <a:cs typeface="Times New Roman"/>
              </a:rPr>
              <a:t>Salkever</a:t>
            </a:r>
            <a:r>
              <a:rPr lang="en-US" sz="5300" dirty="0">
                <a:latin typeface="Times New Roman"/>
                <a:cs typeface="Times New Roman"/>
              </a:rPr>
              <a:t>, 2019)</a:t>
            </a:r>
            <a:br>
              <a:rPr lang="en-US" sz="48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83256" y="2057847"/>
            <a:ext cx="11608744" cy="4481065"/>
          </a:xfrm>
        </p:spPr>
        <p:txBody>
          <a:bodyPr vert="horz" lIns="90488" tIns="45720" rIns="90488" bIns="45720" rtlCol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study of administrative data for 5,162 clients with mental illness in public MH system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had a small positive impact on mental health (after controlling for selection bias)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reduced total mental health costs on average by $538 in a 6-month period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27" y="540327"/>
            <a:ext cx="11540359" cy="1205345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Times New Roman"/>
                <a:cs typeface="Times New Roman"/>
              </a:rPr>
              <a:t>2.    Assessing applicability of IPS in target   	subgroups of people with mental illness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3995" y="2017986"/>
            <a:ext cx="11400817" cy="470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/>
                <a:cs typeface="Times New Roman"/>
              </a:rPr>
              <a:t>Studies show effectiveness of IPS for: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justice involvement  (2 studies)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Social Security disability beneficiaries (1 study)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co-occurring substance use (many)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(many)</a:t>
            </a:r>
          </a:p>
          <a:p>
            <a:pPr marL="0" lvl="0" indent="0">
              <a:buNone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9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365759"/>
            <a:ext cx="11892455" cy="1594419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IPS Is Effective Across Many Subgroups of People with Serious Mental Illness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(Campbell, 2011)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8275" y="1813035"/>
            <a:ext cx="11004331" cy="4461642"/>
          </a:xfrm>
        </p:spPr>
        <p:txBody>
          <a:bodyPr>
            <a:normAutofit fontScale="92500"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Different diagnostic groups, including schizophrenia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age groups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Diverse </a:t>
            </a:r>
            <a:r>
              <a:rPr lang="en-US" sz="4000" dirty="0" err="1">
                <a:latin typeface="Times New Roman"/>
                <a:cs typeface="Times New Roman"/>
              </a:rPr>
              <a:t>ethnoracial</a:t>
            </a:r>
            <a:r>
              <a:rPr lang="en-US" sz="4000" dirty="0">
                <a:latin typeface="Times New Roman"/>
                <a:cs typeface="Times New Roman"/>
              </a:rPr>
              <a:t> backgrounds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Both extensive and little or no work history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levels of educational attainment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Mild or severe psychiatric symptoms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Extensive hospitalization history</a:t>
            </a: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1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6999-B519-7942-A28B-82E87A87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"/>
            <a:ext cx="10910455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of 4 RCTs of IPS for Clients with Mental Illness and Substance Use Disorder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F6414-E680-A54D-B71A-B5752325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7ED75-9119-744A-859A-94F83E780A67}"/>
              </a:ext>
            </a:extLst>
          </p:cNvPr>
          <p:cNvSpPr/>
          <p:nvPr/>
        </p:nvSpPr>
        <p:spPr>
          <a:xfrm>
            <a:off x="4874381" y="5724293"/>
            <a:ext cx="26675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Mueser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et al. (2011)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C309A-3CD1-534C-902B-84C6B5DC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5" y="1881331"/>
            <a:ext cx="12018527" cy="38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9531"/>
            <a:ext cx="11738919" cy="954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Need for Employment Services</a:t>
            </a:r>
            <a:endParaRPr lang="en-US" sz="5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64163" name="Rectangle 3"/>
          <p:cNvSpPr>
            <a:spLocks noGrp="1" noChangeArrowheads="1"/>
          </p:cNvSpPr>
          <p:nvPr>
            <p:ph idx="1"/>
          </p:nvPr>
        </p:nvSpPr>
        <p:spPr>
          <a:xfrm>
            <a:off x="166899" y="1787235"/>
            <a:ext cx="5707428" cy="5278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Over 60% clients with severe mental illness want to work, but less than 20% employed.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Only 2% of people who could benefit have access to effective employment services.</a:t>
            </a: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2BE3B7-9D7D-CA4C-A58E-3EE7C2BDF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94920"/>
              </p:ext>
            </p:extLst>
          </p:nvPr>
        </p:nvGraphicFramePr>
        <p:xfrm>
          <a:off x="6333321" y="2621112"/>
          <a:ext cx="5634946" cy="37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Worksheet" r:id="rId4" imgW="5575300" imgH="3695700" progId="Excel.Sheet.12">
                  <p:embed/>
                </p:oleObj>
              </mc:Choice>
              <mc:Fallback>
                <p:oleObj name="Worksheet" r:id="rId4" imgW="5575300" imgH="36957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2BE3B7-9D7D-CA4C-A58E-3EE7C2BDF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3321" y="2621112"/>
                        <a:ext cx="5634946" cy="373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665C08-04D0-B249-B1F9-404263367314}"/>
              </a:ext>
            </a:extLst>
          </p:cNvPr>
          <p:cNvSpPr/>
          <p:nvPr/>
        </p:nvSpPr>
        <p:spPr>
          <a:xfrm>
            <a:off x="6333321" y="1722870"/>
            <a:ext cx="5634946" cy="89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Expressed Interest in Employment 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Reported in 11 Surveys</a:t>
            </a:r>
          </a:p>
        </p:txBody>
      </p:sp>
    </p:spTree>
    <p:extLst>
      <p:ext uri="{BB962C8B-B14F-4D97-AF65-F5344CB8AC3E}">
        <p14:creationId xmlns:p14="http://schemas.microsoft.com/office/powerpoint/2010/main" val="2016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0836" y="678874"/>
            <a:ext cx="1241319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Recent Focus on Employment Services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for Young Adults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876" y="1907149"/>
            <a:ext cx="11400817" cy="4703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Many different subgroups of young adults:</a:t>
            </a:r>
          </a:p>
          <a:p>
            <a:r>
              <a:rPr lang="en-US" sz="4000" dirty="0">
                <a:latin typeface="Times New Roman"/>
                <a:cs typeface="Times New Roman"/>
              </a:rPr>
              <a:t>Transition age youth (16-26, as targeted by WIOA)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Foster care children being emancipated from child and family services (Ellison et al., 2015)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with first episode of psychosis (RAISE)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(under 30) receiving community mental health services </a:t>
            </a: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359" y="-472966"/>
            <a:ext cx="12081641" cy="23332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Employment Outcomes in Early Psychosis Programs </a:t>
            </a:r>
            <a:r>
              <a:rPr lang="en-US" sz="4000" dirty="0">
                <a:latin typeface="Times New Roman"/>
                <a:cs typeface="Times New Roman"/>
              </a:rPr>
              <a:t>Comparing Programs With and Without IPS (8 Studies)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02616"/>
              </p:ext>
            </p:extLst>
          </p:nvPr>
        </p:nvGraphicFramePr>
        <p:xfrm>
          <a:off x="2614889" y="1860332"/>
          <a:ext cx="7045304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Worksheet" r:id="rId3" imgW="3568700" imgH="1968500" progId="Excel.Sheet.8">
                  <p:embed/>
                </p:oleObj>
              </mc:Choice>
              <mc:Fallback>
                <p:oleObj name="Worksheet" r:id="rId3" imgW="3568700" imgH="1968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4889" y="1860332"/>
                        <a:ext cx="7045304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03777" y="5996226"/>
            <a:ext cx="4288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/>
                <a:cs typeface="Times New Roman"/>
              </a:rPr>
              <a:t>(Bond et al., 2015)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12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DF8A-5697-9846-B089-194AEA3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95017" cy="130452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18-Month Outcomes for Youth (Under 30) </a:t>
            </a:r>
            <a:b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Enrolled in 4 IPS Controlled Trials</a:t>
            </a:r>
            <a:br>
              <a:rPr lang="en-US" alt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0681B-B752-4E43-8C63-D66EE9B1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EA1873E-1F81-4C4C-8E42-007853AF9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10779"/>
              </p:ext>
            </p:extLst>
          </p:nvPr>
        </p:nvGraphicFramePr>
        <p:xfrm>
          <a:off x="3297381" y="1669646"/>
          <a:ext cx="5638799" cy="442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Worksheet" r:id="rId3" imgW="6096000" imgH="4787900" progId="Excel.Sheet.8">
                  <p:embed/>
                </p:oleObj>
              </mc:Choice>
              <mc:Fallback>
                <p:oleObj name="Worksheet" r:id="rId3" imgW="6096000" imgH="4787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7381" y="1669646"/>
                        <a:ext cx="5638799" cy="442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A4C6ADE-A9D7-BD43-8846-23EFD01ECF21}"/>
              </a:ext>
            </a:extLst>
          </p:cNvPr>
          <p:cNvSpPr/>
          <p:nvPr/>
        </p:nvSpPr>
        <p:spPr>
          <a:xfrm flipH="1">
            <a:off x="9268690" y="5359789"/>
            <a:ext cx="2826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/>
                <a:cs typeface="Times New Roman"/>
              </a:rPr>
              <a:t>(Bond et al., 2016)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5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0"/>
            <a:ext cx="9480331" cy="2270234"/>
          </a:xfrm>
        </p:spPr>
        <p:txBody>
          <a:bodyPr>
            <a:normAutofit/>
          </a:bodyPr>
          <a:lstStyle/>
          <a:p>
            <a:r>
              <a:rPr lang="en-US" sz="4800" dirty="0">
                <a:effectLst/>
                <a:latin typeface="Times New Roman"/>
                <a:cs typeface="Times New Roman"/>
              </a:rPr>
              <a:t>3.  Expanding IPS to new populations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 useBgFill="1"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263" y="1797268"/>
            <a:ext cx="11240813" cy="4335518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Preliminary research completed or underway for people with: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Autism spectrum disorder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Intellectual disabilities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Common mental disorders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Chronic medical conditions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TANF benefits </a:t>
            </a:r>
            <a:r>
              <a:rPr lang="en-US" sz="3200" dirty="0">
                <a:latin typeface="Times New Roman"/>
                <a:cs typeface="Times New Roman"/>
              </a:rPr>
              <a:t>(Temporary Aid to Needy Families)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0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060"/>
            <a:ext cx="12030635" cy="111389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Competitive Employment Rates in Controlled Studies of IPS in Other Populations (Bond et al., 2019)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227E4-417B-7B46-9A8E-F016EA08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2" y="1284077"/>
            <a:ext cx="11746709" cy="4702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9A93A-D5FC-D845-8221-38CE4D561C1E}"/>
              </a:ext>
            </a:extLst>
          </p:cNvPr>
          <p:cNvSpPr/>
          <p:nvPr/>
        </p:nvSpPr>
        <p:spPr>
          <a:xfrm>
            <a:off x="332510" y="6169580"/>
            <a:ext cx="1201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 = common mental disorder; Mod = Moderate; PTSD = posttraumatic stress disorder; SUD =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2683142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47" y="299546"/>
            <a:ext cx="11666483" cy="2385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4.  Developing strategies to disseminate, implement, sustain, and expand IPS 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322" y="1856499"/>
            <a:ext cx="11766331" cy="5328746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Scaling Up IPS: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altLang="en-US" sz="4000" dirty="0">
                <a:latin typeface="Times New Roman" charset="0"/>
              </a:rPr>
              <a:t>How do we close the gap between: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2% of clients in public mental health system who have access to IPS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60% who express a desire to work competitively </a:t>
            </a:r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1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838" y="663575"/>
            <a:ext cx="11666483" cy="2385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 charset="0"/>
                <a:ea typeface="ＭＳ Ｐゴシック" charset="0"/>
                <a:cs typeface="ＭＳ Ｐゴシック" charset="0"/>
              </a:rPr>
              <a:t>International IPS Learning Community</a:t>
            </a:r>
            <a:br>
              <a:rPr lang="en-US" sz="4800" b="1" dirty="0">
                <a:latin typeface="Times New Roman"/>
                <a:cs typeface="Times New Roman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262" y="2175475"/>
            <a:ext cx="11766331" cy="5328746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24 states/regions in US  </a:t>
            </a:r>
          </a:p>
          <a:p>
            <a:pPr algn="ctr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3 European countries</a:t>
            </a:r>
          </a:p>
          <a:p>
            <a:pPr algn="ctr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Montreal, Canada,</a:t>
            </a:r>
          </a:p>
          <a:p>
            <a:pPr algn="ctr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and New Zealand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  <a:hlinkClick r:id="rId3"/>
              </a:rPr>
              <a:t>https://ipsworks.org</a:t>
            </a: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7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E10E-B88B-A74B-8DF4-CD2094DED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1E969-2073-8041-9524-B67E8F48D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B2B73-8F2E-8041-B45D-DEF37087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6" y="0"/>
            <a:ext cx="1161966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CD9FB6-4231-714E-BFB3-DC41086FA9EF}"/>
              </a:ext>
            </a:extLst>
          </p:cNvPr>
          <p:cNvSpPr/>
          <p:nvPr/>
        </p:nvSpPr>
        <p:spPr>
          <a:xfrm>
            <a:off x="1524000" y="6254770"/>
            <a:ext cx="7130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U.S. includes 243 agencies with 309 IPS teams 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72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63" y="967523"/>
            <a:ext cx="7613073" cy="4912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652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charset="0"/>
                <a:ea typeface="Times New Roman" charset="0"/>
              </a:rPr>
              <a:t>Histogram of Site-Level Employment Rates in IPS Learning Community (2002-2010) </a:t>
            </a: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</a:rPr>
              <a:t>(Drake et al., 2012)</a:t>
            </a:r>
            <a:endParaRPr lang="en-US" sz="24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65322-4230-C542-920E-BDEF8A8F799C}"/>
              </a:ext>
            </a:extLst>
          </p:cNvPr>
          <p:cNvSpPr txBox="1"/>
          <p:nvPr/>
        </p:nvSpPr>
        <p:spPr>
          <a:xfrm>
            <a:off x="3456062" y="5969525"/>
            <a:ext cx="575721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Benchmark for good outcome:  41%</a:t>
            </a:r>
            <a:endParaRPr 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73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8182" y="5767368"/>
            <a:ext cx="715773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charset="0"/>
              </a:rPr>
              <a:t>Employment rate for last quarter of 2018:  45%</a:t>
            </a:r>
          </a:p>
          <a:p>
            <a:pPr algn="ctr"/>
            <a:r>
              <a:rPr lang="en-US" sz="2800" dirty="0">
                <a:latin typeface="Times New Roman" charset="0"/>
              </a:rPr>
              <a:t>(exceeds 41% benchmark for good outcome)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895C4-8656-7F48-84B8-95975265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2" y="263330"/>
            <a:ext cx="11656516" cy="51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1742"/>
            <a:ext cx="12191999" cy="14557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5400" dirty="0">
                <a:solidFill>
                  <a:schemeClr val="tx2"/>
                </a:solidFill>
                <a:latin typeface="Times New Roman"/>
              </a:rPr>
              <a:t>Four Trends in IPS Research </a:t>
            </a:r>
            <a:br>
              <a:rPr lang="en-US" sz="5400" b="1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endParaRPr lang="en-US" sz="48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7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8764" y="1576788"/>
            <a:ext cx="8686800" cy="4419600"/>
          </a:xfrm>
        </p:spPr>
        <p:txBody>
          <a:bodyPr/>
          <a:lstStyle/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Expanding the evidence base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Assessing applicability of IPS for target subgroups 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Extending IPS to groups beyond people with severe mental illness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Developing strategies to disseminate, implement, sustain, and expand IPS </a:t>
            </a:r>
          </a:p>
          <a:p>
            <a:pPr marL="342900" indent="-342900"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7870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1"/>
            <a:ext cx="12191999" cy="21890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Most IPS Learning Community programs meet fidelity standards (≥100)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377512" y="6189065"/>
            <a:ext cx="294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 (Bond et al., 2012)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69956"/>
              </p:ext>
            </p:extLst>
          </p:nvPr>
        </p:nvGraphicFramePr>
        <p:xfrm>
          <a:off x="2156827" y="1681474"/>
          <a:ext cx="7551377" cy="450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2" name="Worksheet" r:id="rId4" imgW="4127500" imgH="2463800" progId="Excel.Sheet.8">
                  <p:embed/>
                </p:oleObj>
              </mc:Choice>
              <mc:Fallback>
                <p:oleObj name="Worksheet" r:id="rId4" imgW="4127500" imgH="2463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6827" y="1681474"/>
                        <a:ext cx="7551377" cy="4507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31062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514600" y="1828800"/>
          <a:ext cx="7169150" cy="489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Worksheet" r:id="rId3" imgW="8089900" imgH="5524500" progId="Excel.Sheet.12">
                  <p:embed/>
                </p:oleObj>
              </mc:Choice>
              <mc:Fallback>
                <p:oleObj name="Worksheet" r:id="rId3" imgW="8089900" imgH="552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828800"/>
                        <a:ext cx="7169150" cy="489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8015" y="152400"/>
            <a:ext cx="1177684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itchFamily="-111" charset="0"/>
              </a:rPr>
              <a:t>Most IPS Programs within IPS Learning Community Sustain Services for Many Years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>
              <a:defRPr/>
            </a:pPr>
            <a:endParaRPr lang="en-US"/>
          </a:p>
          <a:p>
            <a:pPr lvl="2">
              <a:defRPr/>
            </a:pPr>
            <a:endParaRPr lang="en-US"/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362607" y="3"/>
            <a:ext cx="1119351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IPS Learning Community Shows Growth in Infrastructure, Fidelity, and Outcomes</a:t>
            </a:r>
            <a:endParaRPr lang="en-US" sz="48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72798"/>
              </p:ext>
            </p:extLst>
          </p:nvPr>
        </p:nvGraphicFramePr>
        <p:xfrm>
          <a:off x="-188999" y="1579563"/>
          <a:ext cx="9645651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Worksheet" r:id="rId4" imgW="3759200" imgH="2057400" progId="Excel.Sheet.12">
                  <p:embed/>
                </p:oleObj>
              </mc:Choice>
              <mc:Fallback>
                <p:oleObj name="Worksheet" r:id="rId4" imgW="3759200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8999" y="1579563"/>
                        <a:ext cx="9645651" cy="52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56652" y="3268494"/>
            <a:ext cx="2735348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N=122 IPS programs in    13 states </a:t>
            </a:r>
          </a:p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(Bond et al.,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42</a:t>
            </a:fld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8381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770" y="0"/>
            <a:ext cx="9525000" cy="1905000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2981" y="539139"/>
            <a:ext cx="30768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International Spread of IPS…</a:t>
            </a: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to 20 other nations, and counting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EA483-B885-7B49-B665-88102BA9F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88" y="0"/>
            <a:ext cx="6839212" cy="6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1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982" y="13244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 charset="0"/>
                <a:ea typeface="ＭＳ Ｐゴシック" charset="0"/>
                <a:cs typeface="ＭＳ Ｐゴシック" charset="0"/>
              </a:rPr>
              <a:t>Factors Promoting Spread of IPS Outside US (18 other countries) </a:t>
            </a:r>
            <a:br>
              <a:rPr lang="en-US" sz="6000">
                <a:latin typeface="Times New Roman" charset="0"/>
                <a:ea typeface="ＭＳ Ｐゴシック" charset="0"/>
                <a:cs typeface="ＭＳ Ｐゴシック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3088" y="2438510"/>
            <a:ext cx="11713779" cy="48400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International consensus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Local research studies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Rapid growth of long-term disability rolls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National guidelines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5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81000"/>
            <a:ext cx="8458200" cy="7535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57" y="89647"/>
            <a:ext cx="101564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D9760-C634-9541-9990-1D1AAC75CE6E}"/>
              </a:ext>
            </a:extLst>
          </p:cNvPr>
          <p:cNvSpPr txBox="1"/>
          <p:nvPr/>
        </p:nvSpPr>
        <p:spPr>
          <a:xfrm>
            <a:off x="7763699" y="5767368"/>
            <a:ext cx="3101524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(Drake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4564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dirty="0">
                <a:latin typeface="Times New Roman"/>
                <a:ea typeface="ＭＳ Ｐゴシック" charset="0"/>
                <a:cs typeface="Times New Roman"/>
              </a:rPr>
              <a:t>Factors Associated with Lower Employment Rates for IPS in Europe </a:t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834713" y="1523385"/>
            <a:ext cx="8648700" cy="5257800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Labor laws and unions protect workers who are employed, but make it harder for unskilled people to gain work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“Disability trap”:  Disability policies may discourage return to work</a:t>
            </a:r>
            <a:endParaRPr lang="en-US" sz="3600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(Burns et al., 2007; Metcalfe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5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2758" y="42935"/>
            <a:ext cx="4173429" cy="6678539"/>
          </a:xfrm>
        </p:spPr>
        <p:txBody>
          <a:bodyPr vert="horz" lIns="90488" tIns="45720" rIns="90488" bIns="45720" rtlCol="0">
            <a:normAutofit fontScale="925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5800" dirty="0">
                <a:latin typeface="Times New Roman"/>
                <a:ea typeface="ＭＳ Ｐゴシック" charset="0"/>
                <a:cs typeface="Times New Roman"/>
              </a:rPr>
              <a:t>Growing Recognition: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Vocational rehab experts rate IPS as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highly relevant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with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strong evidence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(Leahy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89" y="0"/>
            <a:ext cx="7645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0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21" y="10300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/>
                <a:cs typeface="Times New Roman"/>
              </a:rPr>
              <a:t>Current Trends in IPS:</a:t>
            </a:r>
            <a:br>
              <a:rPr lang="en-US" sz="6000" dirty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>Overall Conclusions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421" y="1775910"/>
            <a:ext cx="12018579" cy="478625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Amazing growth and attention to IPS worldwide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IPS has “scaled up and out” in many directions – new countries, new populations, new IPS teams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Research has examined numerous dimensions of IPS 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Because of extensive research, we know more about IPS than any other vocational intervention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charset="0"/>
              </a:rPr>
              <a:t>Work is the best treatment we have!</a:t>
            </a:r>
            <a:endParaRPr lang="en-US" sz="4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lvl="0"/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304800"/>
            <a:ext cx="9212317" cy="15240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Times New Roman"/>
                <a:cs typeface="Times New Roman"/>
              </a:rPr>
              <a:t>1.  Expanding the evidence base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343" y="1828800"/>
            <a:ext cx="10537371" cy="52360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Number of studies showing IPS effectiveness continues to grow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Long-term outcomes are more positive than previously known</a:t>
            </a:r>
          </a:p>
          <a:p>
            <a:r>
              <a:rPr lang="en-US" sz="4000" dirty="0">
                <a:latin typeface="Times New Roman"/>
                <a:cs typeface="Times New Roman"/>
              </a:rPr>
              <a:t>IPS produces a good return on investment</a:t>
            </a:r>
          </a:p>
          <a:p>
            <a:r>
              <a:rPr lang="en-US" sz="4000" dirty="0">
                <a:latin typeface="Times New Roman"/>
                <a:cs typeface="Times New Roman"/>
              </a:rPr>
              <a:t>Steady employment promotes improvement in other life domains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1" y="1"/>
            <a:ext cx="11190515" cy="1770742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Day Treatment Conversions to IPS:  Common Study Design in 4 Studies</a:t>
            </a:r>
            <a:endParaRPr lang="en-US" sz="48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7555" name="Rectangle 3"/>
          <p:cNvSpPr>
            <a:spLocks noGrp="1" noChangeArrowheads="1"/>
          </p:cNvSpPr>
          <p:nvPr>
            <p:ph idx="1"/>
          </p:nvPr>
        </p:nvSpPr>
        <p:spPr>
          <a:xfrm>
            <a:off x="1166648" y="2112579"/>
            <a:ext cx="10198038" cy="4319752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Discontinued day treatment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Reassigned day treatment staff to new positions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Implemented new IPS program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Compared to day treatment sites not converting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Sources: Drake and Becker   </a:t>
            </a: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8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0"/>
            <a:ext cx="11616684" cy="171268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Day Treatment Conversion Studies: 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6 Sites Converting to IPS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vs. 4 Control Sites (Not Converting)  </a:t>
            </a:r>
          </a:p>
        </p:txBody>
      </p:sp>
      <p:graphicFrame>
        <p:nvGraphicFramePr>
          <p:cNvPr id="12291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53779655"/>
              </p:ext>
            </p:extLst>
          </p:nvPr>
        </p:nvGraphicFramePr>
        <p:xfrm>
          <a:off x="2007412" y="1712686"/>
          <a:ext cx="8249748" cy="45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Worksheet" r:id="rId4" imgW="21856700" imgH="12065000" progId="Excel.Sheet.8">
                  <p:embed/>
                </p:oleObj>
              </mc:Choice>
              <mc:Fallback>
                <p:oleObj name="Worksheet" r:id="rId4" imgW="21856700" imgH="1206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12" y="1712686"/>
                        <a:ext cx="8249748" cy="455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46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78372"/>
            <a:ext cx="7772400" cy="1219200"/>
          </a:xfrm>
        </p:spPr>
        <p:txBody>
          <a:bodyPr vert="horz" lIns="90488" tIns="45720" rIns="90488" bIns="45720" rtlCol="0" anchor="ctr">
            <a:noAutofit/>
          </a:bodyPr>
          <a:lstStyle/>
          <a:p>
            <a:pPr algn="ctr"/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Similar Results in All </a:t>
            </a:r>
            <a:b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Day Treatment Conversions</a:t>
            </a:r>
            <a:endParaRPr lang="en-US" sz="4800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057400"/>
            <a:ext cx="8610600" cy="4114800"/>
          </a:xfrm>
        </p:spPr>
        <p:txBody>
          <a:bodyPr vert="horz" lIns="90488" tIns="45720" rIns="90488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Large increase in employment rates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No negative outcomes (e.g., relapses)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Clients, families, staff liked change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Most former day treatment clients spent more time in community, even those not working 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Resulted in cost savings</a:t>
            </a:r>
            <a:endParaRPr lang="en-US" sz="36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3299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034" y="123559"/>
            <a:ext cx="11151439" cy="129929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26 Randomized Controlled Trials (RCTs) of Individual Placement and Support (IPS)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63" name="Rectangle 3"/>
          <p:cNvSpPr>
            <a:spLocks noGrp="1" noChangeArrowheads="1"/>
          </p:cNvSpPr>
          <p:nvPr>
            <p:ph idx="1"/>
          </p:nvPr>
        </p:nvSpPr>
        <p:spPr>
          <a:xfrm>
            <a:off x="1655180" y="2123955"/>
            <a:ext cx="9167149" cy="406850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Best evidence available on effectiveness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RCTs are gold standard in medical research</a:t>
            </a:r>
          </a:p>
          <a:p>
            <a:pPr marL="0" indent="0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          (Drake et al., 2016)   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colors-template.potx" id="{D8A332C8-1068-4A98-893C-F807D1842DEA}" vid="{D64E0C7B-67D1-47EF-AFC4-D98BB5EBE8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IPScolors-template</Template>
  <TotalTime>2789</TotalTime>
  <Words>2052</Words>
  <Application>Microsoft Macintosh PowerPoint</Application>
  <PresentationFormat>Widescreen</PresentationFormat>
  <Paragraphs>314</Paragraphs>
  <Slides>48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ＭＳ Ｐゴシック</vt:lpstr>
      <vt:lpstr>ヒラギノ角ゴ Pro W3</vt:lpstr>
      <vt:lpstr>Arial</vt:lpstr>
      <vt:lpstr>Calibri</vt:lpstr>
      <vt:lpstr>Franklin Gothic Book</vt:lpstr>
      <vt:lpstr>Franklin Gothic Medium</vt:lpstr>
      <vt:lpstr>Helvetica</vt:lpstr>
      <vt:lpstr>Times</vt:lpstr>
      <vt:lpstr>Times New Roman</vt:lpstr>
      <vt:lpstr>Wingdings</vt:lpstr>
      <vt:lpstr>Office Theme</vt:lpstr>
      <vt:lpstr>Worksheet</vt:lpstr>
      <vt:lpstr>        </vt:lpstr>
      <vt:lpstr>Why Focus on Work?</vt:lpstr>
      <vt:lpstr>Need for Employment Services</vt:lpstr>
      <vt:lpstr>Four Trends in IPS Research     </vt:lpstr>
      <vt:lpstr>1.  Expanding the evidence base </vt:lpstr>
      <vt:lpstr>Day Treatment Conversions to IPS:  Common Study Design in 4 Studies</vt:lpstr>
      <vt:lpstr>Day Treatment Conversion Studies:  6 Sites Converting to IPS vs. 4 Control Sites (Not Converting)  </vt:lpstr>
      <vt:lpstr>Similar Results in All  Day Treatment Conversions</vt:lpstr>
      <vt:lpstr>26 Randomized Controlled Trials (RCTs) of Individual Placement and Support (IPS)</vt:lpstr>
      <vt:lpstr> </vt:lpstr>
      <vt:lpstr>Characteristics of RCTs of IPS</vt:lpstr>
      <vt:lpstr>Competitive Employment Rates in 26 Randomized Controlled Trials of IPS</vt:lpstr>
      <vt:lpstr>Overall Findings for 26 RCTs</vt:lpstr>
      <vt:lpstr>Meta-Analysis of 17 RCTs of IPS (Modini, 2016)</vt:lpstr>
      <vt:lpstr>IPS Competitive Employment Rates Similar in Large Cities and Rural Communities (Haslett, 2011)</vt:lpstr>
      <vt:lpstr>18-Month Competitive Employment  Outcomes  in 4 Controlled Trials of IPS (Bond et al., 2012)</vt:lpstr>
      <vt:lpstr> </vt:lpstr>
      <vt:lpstr>Steady Worker Rate in 3 Long-Term Studies   </vt:lpstr>
      <vt:lpstr>Mental Health Treatment Study: Long-term Follow-up (6-8 years) (Baller et al., 2018)  </vt:lpstr>
      <vt:lpstr>Cost-Effectiveness of IPS: Areas of Impact Compared to Controls   </vt:lpstr>
      <vt:lpstr>5-Year Return on Investment for IPS and Traditional Voc Services (Hoffmann, 2014)</vt:lpstr>
      <vt:lpstr>Impact of IPS on Mental Health and Well-Being</vt:lpstr>
      <vt:lpstr>IPS improves interpersonal relationships among veterans with PTSD (Mueller et al. 2019)</vt:lpstr>
      <vt:lpstr>Impact of Competitive Employment  on Mental Health and Well-Being</vt:lpstr>
      <vt:lpstr>Impact of Competitive Employment  on Mental Health and Well-Being</vt:lpstr>
      <vt:lpstr>Large-Sample Study of Impact of Employment on Mental Health (Gibbons &amp; Salkever, 2019) </vt:lpstr>
      <vt:lpstr>2.    Assessing applicability of IPS in target    subgroups of people with mental illness </vt:lpstr>
      <vt:lpstr>IPS Is Effective Across Many Subgroups of People with Serious Mental Illness (Campbell, 2011) </vt:lpstr>
      <vt:lpstr>Meta-Analysis of 4 RCTs of IPS for Clients with Mental Illness and Substance Use Disorder</vt:lpstr>
      <vt:lpstr>Recent Focus on Employment Services for Young Adults </vt:lpstr>
      <vt:lpstr>Employment Outcomes in Early Psychosis Programs Comparing Programs With and Without IPS (8 Studies) </vt:lpstr>
      <vt:lpstr>18-Month Outcomes for Youth (Under 30)  Enrolled in 4 IPS Controlled Trials </vt:lpstr>
      <vt:lpstr>3.  Expanding IPS to new populations </vt:lpstr>
      <vt:lpstr>Competitive Employment Rates in Controlled Studies of IPS in Other Populations (Bond et al., 2019)</vt:lpstr>
      <vt:lpstr>4.  Developing strategies to disseminate, implement, sustain, and expand IPS   </vt:lpstr>
      <vt:lpstr>International IPS Learning Community   </vt:lpstr>
      <vt:lpstr>PowerPoint Presentation</vt:lpstr>
      <vt:lpstr>PowerPoint Presentation</vt:lpstr>
      <vt:lpstr>PowerPoint Presentation</vt:lpstr>
      <vt:lpstr>Most IPS Learning Community programs meet fidelity standards (≥100)</vt:lpstr>
      <vt:lpstr>PowerPoint Presentation</vt:lpstr>
      <vt:lpstr> </vt:lpstr>
      <vt:lpstr> </vt:lpstr>
      <vt:lpstr>Factors Promoting Spread of IPS Outside US (18 other countries)    </vt:lpstr>
      <vt:lpstr> </vt:lpstr>
      <vt:lpstr>Factors Associated with Lower Employment Rates for IPS in Europe  </vt:lpstr>
      <vt:lpstr> </vt:lpstr>
      <vt:lpstr>Current Trends in IPS: Overall Conclusions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Bond</dc:creator>
  <cp:lastModifiedBy>Gary R. Bond</cp:lastModifiedBy>
  <cp:revision>190</cp:revision>
  <cp:lastPrinted>2018-04-15T17:22:43Z</cp:lastPrinted>
  <dcterms:created xsi:type="dcterms:W3CDTF">2017-09-07T14:03:16Z</dcterms:created>
  <dcterms:modified xsi:type="dcterms:W3CDTF">2019-04-22T15:16:24Z</dcterms:modified>
</cp:coreProperties>
</file>