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38"/>
  </p:notesMasterIdLst>
  <p:handoutMasterIdLst>
    <p:handoutMasterId r:id="rId39"/>
  </p:handoutMasterIdLst>
  <p:sldIdLst>
    <p:sldId id="2246" r:id="rId2"/>
    <p:sldId id="2244" r:id="rId3"/>
    <p:sldId id="2249" r:id="rId4"/>
    <p:sldId id="2248" r:id="rId5"/>
    <p:sldId id="2243" r:id="rId6"/>
    <p:sldId id="2223" r:id="rId7"/>
    <p:sldId id="2152" r:id="rId8"/>
    <p:sldId id="2181" r:id="rId9"/>
    <p:sldId id="2224" r:id="rId10"/>
    <p:sldId id="2225" r:id="rId11"/>
    <p:sldId id="2226" r:id="rId12"/>
    <p:sldId id="2227" r:id="rId13"/>
    <p:sldId id="2264" r:id="rId14"/>
    <p:sldId id="2263" r:id="rId15"/>
    <p:sldId id="2230" r:id="rId16"/>
    <p:sldId id="2231" r:id="rId17"/>
    <p:sldId id="2245" r:id="rId18"/>
    <p:sldId id="2218" r:id="rId19"/>
    <p:sldId id="2265" r:id="rId20"/>
    <p:sldId id="2217" r:id="rId21"/>
    <p:sldId id="2171" r:id="rId22"/>
    <p:sldId id="2267" r:id="rId23"/>
    <p:sldId id="2266" r:id="rId24"/>
    <p:sldId id="2235" r:id="rId25"/>
    <p:sldId id="2162" r:id="rId26"/>
    <p:sldId id="2205" r:id="rId27"/>
    <p:sldId id="2163" r:id="rId28"/>
    <p:sldId id="2257" r:id="rId29"/>
    <p:sldId id="2195" r:id="rId30"/>
    <p:sldId id="2259" r:id="rId31"/>
    <p:sldId id="2268" r:id="rId32"/>
    <p:sldId id="2238" r:id="rId33"/>
    <p:sldId id="2242" r:id="rId34"/>
    <p:sldId id="2219" r:id="rId35"/>
    <p:sldId id="2206" r:id="rId36"/>
    <p:sldId id="2210" r:id="rId37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charset="0"/>
        <a:ea typeface="ヒラギノ角ゴ Pro W3" charset="-128"/>
        <a:cs typeface="ヒラギノ角ゴ Pro W3" charset="-128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charset="0"/>
        <a:ea typeface="ヒラギノ角ゴ Pro W3" charset="-128"/>
        <a:cs typeface="ヒラギノ角ゴ Pro W3" charset="-128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charset="0"/>
        <a:ea typeface="ヒラギノ角ゴ Pro W3" charset="-128"/>
        <a:cs typeface="ヒラギノ角ゴ Pro W3" charset="-128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charset="0"/>
        <a:ea typeface="ヒラギノ角ゴ Pro W3" charset="-128"/>
        <a:cs typeface="ヒラギノ角ゴ Pro W3" charset="-128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Times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Times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Times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Times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E5FD"/>
    <a:srgbClr val="53D2FD"/>
    <a:srgbClr val="000410"/>
    <a:srgbClr val="020612"/>
    <a:srgbClr val="410000"/>
    <a:srgbClr val="410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38"/>
    <p:restoredTop sz="86438" autoAdjust="0"/>
  </p:normalViewPr>
  <p:slideViewPr>
    <p:cSldViewPr>
      <p:cViewPr>
        <p:scale>
          <a:sx n="75" d="100"/>
          <a:sy n="75" d="100"/>
        </p:scale>
        <p:origin x="496" y="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9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\garybond\Documents\gary\present\16%20present\new%20graphs\hoffm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Sheet2!$G$3</c:f>
              <c:strCache>
                <c:ptCount val="1"/>
                <c:pt idx="0">
                  <c:v>IPS</c:v>
                </c:pt>
              </c:strCache>
            </c:strRef>
          </c:tx>
          <c:spPr>
            <a:solidFill>
              <a:schemeClr val="bg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Sheet2!$F$4:$F$6</c:f>
              <c:strCache>
                <c:ptCount val="3"/>
                <c:pt idx="0">
                  <c:v>Overall Earnings</c:v>
                </c:pt>
                <c:pt idx="1">
                  <c:v>Vocational Services</c:v>
                </c:pt>
                <c:pt idx="2">
                  <c:v>Mental Health</c:v>
                </c:pt>
              </c:strCache>
            </c:strRef>
          </c:cat>
          <c:val>
            <c:numRef>
              <c:f>Sheet2!$G$4:$G$6</c:f>
              <c:numCache>
                <c:formatCode>"$"#,##0</c:formatCode>
                <c:ptCount val="3"/>
                <c:pt idx="0">
                  <c:v>71670.0</c:v>
                </c:pt>
                <c:pt idx="1">
                  <c:v>86580.0</c:v>
                </c:pt>
                <c:pt idx="2">
                  <c:v>27270.0</c:v>
                </c:pt>
              </c:numCache>
            </c:numRef>
          </c:val>
        </c:ser>
        <c:ser>
          <c:idx val="1"/>
          <c:order val="1"/>
          <c:tx>
            <c:strRef>
              <c:f>Sheet2!$H$3</c:f>
              <c:strCache>
                <c:ptCount val="1"/>
                <c:pt idx="0">
                  <c:v>Traditional</c:v>
                </c:pt>
              </c:strCache>
            </c:strRef>
          </c:tx>
          <c:spPr>
            <a:solidFill>
              <a:schemeClr val="accent5">
                <a:lumMod val="5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Sheet2!$F$4:$F$6</c:f>
              <c:strCache>
                <c:ptCount val="3"/>
                <c:pt idx="0">
                  <c:v>Overall Earnings</c:v>
                </c:pt>
                <c:pt idx="1">
                  <c:v>Vocational Services</c:v>
                </c:pt>
                <c:pt idx="2">
                  <c:v>Mental Health</c:v>
                </c:pt>
              </c:strCache>
            </c:strRef>
          </c:cat>
          <c:val>
            <c:numRef>
              <c:f>Sheet2!$H$4:$H$6</c:f>
              <c:numCache>
                <c:formatCode>"$"#,##0</c:formatCode>
                <c:ptCount val="3"/>
                <c:pt idx="0">
                  <c:v>39690.0</c:v>
                </c:pt>
                <c:pt idx="1">
                  <c:v>71260.0</c:v>
                </c:pt>
                <c:pt idx="2">
                  <c:v>42900.0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1439956592"/>
        <c:axId val="-1439951888"/>
      </c:barChart>
      <c:catAx>
        <c:axId val="-1439956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39951888"/>
        <c:crosses val="autoZero"/>
        <c:auto val="1"/>
        <c:lblAlgn val="ctr"/>
        <c:lblOffset val="100"/>
        <c:noMultiLvlLbl val="0"/>
      </c:catAx>
      <c:valAx>
        <c:axId val="-14399518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crossAx val="-143995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91275" y="8724900"/>
            <a:ext cx="396875" cy="30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fld id="{50F76343-7589-C34E-ABD4-56FFF64D7C9E}" type="slidenum">
              <a:rPr lang="en-US" sz="1400">
                <a:latin typeface="Helvetica" charset="0"/>
              </a:rPr>
              <a:pPr algn="r" eaLnBrk="0" hangingPunct="0">
                <a:defRPr/>
              </a:pPr>
              <a:t>‹#›</a:t>
            </a:fld>
            <a:endParaRPr lang="en-US" sz="140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25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87" name="Placeholder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0563"/>
            <a:ext cx="4540250" cy="3405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91275" y="8724900"/>
            <a:ext cx="396875" cy="30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fld id="{4C06C381-5690-1B4F-9D48-F9BA2F5DF121}" type="slidenum">
              <a:rPr lang="en-US" sz="1400">
                <a:latin typeface="Helvetica" charset="0"/>
              </a:rPr>
              <a:pPr algn="r" eaLnBrk="0" hangingPunct="0">
                <a:defRPr/>
              </a:pPr>
              <a:t>‹#›</a:t>
            </a:fld>
            <a:endParaRPr lang="en-US" sz="140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20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sz="1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044645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606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solidFill>
            <a:srgbClr val="FFFFFF"/>
          </a:solidFill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251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solidFill>
            <a:srgbClr val="FFFFFF"/>
          </a:solidFill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02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02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solidFill>
            <a:srgbClr val="FFFFFF"/>
          </a:solidFill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093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solidFill>
            <a:srgbClr val="FFFFFF"/>
          </a:solidFill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72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solidFill>
            <a:srgbClr val="FFFFFF"/>
          </a:solidFill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85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4213"/>
            <a:ext cx="4557713" cy="3417887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524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4213"/>
            <a:ext cx="4557713" cy="3417887"/>
          </a:xfrm>
          <a:solidFill>
            <a:srgbClr val="FFFFFF"/>
          </a:solidFill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44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5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053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21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813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45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02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25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18878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26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0371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27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0104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solidFill>
            <a:srgbClr val="FFFFFF"/>
          </a:solidFill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019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157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99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71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solidFill>
            <a:srgbClr val="FFFFFF"/>
          </a:solidFill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81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010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4213"/>
            <a:ext cx="4554538" cy="3417887"/>
          </a:xfrm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501"/>
            <a:ext cx="5486400" cy="4102497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944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35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37859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36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92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736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z="1800" dirty="0" smtClean="0">
                <a:latin typeface="Times New Roman" charset="0"/>
              </a:rPr>
              <a:t>	</a:t>
            </a:r>
            <a:endParaRPr lang="en-US" sz="1800" dirty="0">
              <a:latin typeface="Times New Roman" charset="0"/>
            </a:endParaRPr>
          </a:p>
        </p:txBody>
      </p:sp>
      <p:sp>
        <p:nvSpPr>
          <p:cNvPr id="18435" name="Placeholder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</p:spTree>
    <p:extLst>
      <p:ext uri="{BB962C8B-B14F-4D97-AF65-F5344CB8AC3E}">
        <p14:creationId xmlns:p14="http://schemas.microsoft.com/office/powerpoint/2010/main" val="1098980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8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449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7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solidFill>
            <a:srgbClr val="FFFFFF"/>
          </a:solidFill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	Bond, G. R. (2004). Supported employment:  Evidence for an evidence-based practice.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, 345-359.</a:t>
            </a:r>
          </a:p>
        </p:txBody>
      </p:sp>
    </p:spTree>
    <p:extLst>
      <p:ext uri="{BB962C8B-B14F-4D97-AF65-F5344CB8AC3E}">
        <p14:creationId xmlns:p14="http://schemas.microsoft.com/office/powerpoint/2010/main" val="1178258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786274229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4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92899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rgbClr val="264CBC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592900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rgbClr val="264CBC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592901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rgbClr val="264CBC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592902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rgbClr val="264CBC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5929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929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ransition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ヒラギノ角ゴ Pro W3" charset="-128"/>
          <a:cs typeface="ヒラギノ角ゴ Pro W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ヒラギノ角ゴ Pro W3" charset="-128"/>
          <a:cs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ヒラギノ角ゴ Pro W3" charset="-128"/>
          <a:cs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ヒラギノ角ゴ Pro W3" charset="-128"/>
          <a:cs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ヒラギノ角ゴ Pro W3" charset="-128"/>
          <a:cs typeface="ヒラギノ角ゴ Pro W3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  <a:cs typeface="ヒラギノ角ゴ Pro W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  <a:cs typeface="ヒラギノ角ゴ Pro W3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2"/>
        <a:buChar char="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  <a:cs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  <a:cs typeface="ヒラギノ角ゴ Pro W3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Microsoft_Excel_97_-_2004_Worksheet3.xls"/><Relationship Id="rId6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Microsoft_Excel_97_-_2004_Worksheet4.xls"/><Relationship Id="rId6" Type="http://schemas.openxmlformats.org/officeDocument/2006/relationships/image" Target="../media/image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Microsoft_Excel_97_-_2004_Worksheet5.xls"/><Relationship Id="rId6" Type="http://schemas.openxmlformats.org/officeDocument/2006/relationships/image" Target="../media/image6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Excel_Worksheet1.xlsx"/><Relationship Id="rId6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7.bin"/><Relationship Id="rId5" Type="http://schemas.openxmlformats.org/officeDocument/2006/relationships/package" Target="../embeddings/Microsoft_Excel_Worksheet2.xlsx"/><Relationship Id="rId6" Type="http://schemas.openxmlformats.org/officeDocument/2006/relationships/image" Target="../media/image1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8.bin"/><Relationship Id="rId5" Type="http://schemas.openxmlformats.org/officeDocument/2006/relationships/oleObject" Target="../embeddings/Microsoft_Excel_97_-_2004_Worksheet6.xls"/><Relationship Id="rId6" Type="http://schemas.openxmlformats.org/officeDocument/2006/relationships/image" Target="../media/image1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package" Target="../embeddings/Microsoft_Excel_Worksheet3.xlsx"/><Relationship Id="rId5" Type="http://schemas.openxmlformats.org/officeDocument/2006/relationships/image" Target="../media/image14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10.bin"/><Relationship Id="rId5" Type="http://schemas.openxmlformats.org/officeDocument/2006/relationships/package" Target="../embeddings/Microsoft_Excel_Worksheet4.xlsx"/><Relationship Id="rId6" Type="http://schemas.openxmlformats.org/officeDocument/2006/relationships/image" Target="../media/image1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 </a:t>
            </a: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70949" name="Rectangle 5"/>
          <p:cNvSpPr>
            <a:spLocks noGrp="1" noChangeArrowheads="1"/>
          </p:cNvSpPr>
          <p:nvPr>
            <p:ph idx="1"/>
          </p:nvPr>
        </p:nvSpPr>
        <p:spPr>
          <a:xfrm>
            <a:off x="0" y="5791200"/>
            <a:ext cx="9144000" cy="4495800"/>
          </a:xfrm>
        </p:spPr>
        <p:txBody>
          <a:bodyPr/>
          <a:lstStyle/>
          <a:p>
            <a:pPr algn="ctr">
              <a:buFont typeface="Wingdings" charset="0"/>
              <a:buNone/>
              <a:defRPr/>
            </a:pPr>
            <a:r>
              <a:rPr lang="en-US" dirty="0" smtClean="0">
                <a:effectLst/>
                <a:latin typeface="Times" charset="0"/>
                <a:ea typeface="ＭＳ Ｐゴシック" charset="0"/>
                <a:cs typeface="ＭＳ Ｐゴシック" charset="0"/>
              </a:rPr>
              <a:t>Updated 7-28-16 by </a:t>
            </a:r>
            <a:r>
              <a:rPr lang="en-US" dirty="0">
                <a:effectLst/>
                <a:latin typeface="Times" charset="0"/>
                <a:ea typeface="ＭＳ Ｐゴシック" charset="0"/>
                <a:cs typeface="ＭＳ Ｐゴシック" charset="0"/>
              </a:rPr>
              <a:t>Gary Bond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304800" y="228600"/>
            <a:ext cx="86106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  <a:latin typeface="Times New Roman" charset="0"/>
              </a:rPr>
              <a:t>Evidence for the Effectiveness of </a:t>
            </a:r>
            <a:br>
              <a:rPr lang="en-US" sz="6000" dirty="0">
                <a:solidFill>
                  <a:schemeClr val="tx2"/>
                </a:solidFill>
                <a:latin typeface="Times New Roman" charset="0"/>
              </a:rPr>
            </a:br>
            <a:r>
              <a:rPr lang="en-US" sz="6000" dirty="0">
                <a:solidFill>
                  <a:schemeClr val="tx2"/>
                </a:solidFill>
                <a:latin typeface="Times New Roman" charset="0"/>
              </a:rPr>
              <a:t>Individual Placement and Support Model of Supported Employment</a:t>
            </a:r>
            <a:endParaRPr lang="en-US" sz="5400" dirty="0">
              <a:solidFill>
                <a:schemeClr val="tx2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8233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52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41004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Day Treatment Conversion Studies: 6 Sites Converting to IPS</a:t>
            </a:r>
            <a:br>
              <a:rPr lang="en-US">
                <a:solidFill>
                  <a:srgbClr val="41004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>
                <a:solidFill>
                  <a:srgbClr val="41004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vs. 4 Control Sites (Not Converting) </a:t>
            </a:r>
            <a:r>
              <a:rPr lang="en-US">
                <a:effectLst/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graphicFrame>
        <p:nvGraphicFramePr>
          <p:cNvPr id="12291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44550" y="1828800"/>
          <a:ext cx="74549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43" name="Worksheet" r:id="rId5" imgW="21856700" imgH="12065000" progId="Excel.Sheet.8">
                  <p:embed/>
                </p:oleObj>
              </mc:Choice>
              <mc:Fallback>
                <p:oleObj name="Worksheet" r:id="rId5" imgW="21856700" imgH="12065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1828800"/>
                        <a:ext cx="74549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8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1219200"/>
          </a:xfrm>
        </p:spPr>
        <p:txBody>
          <a:bodyPr lIns="90488" rIns="90488"/>
          <a:lstStyle/>
          <a:p>
            <a:r>
              <a:rPr lang="en-US" sz="4800">
                <a:effectLst/>
                <a:latin typeface="Times New Roman" charset="0"/>
                <a:ea typeface="ＭＳ Ｐゴシック" charset="0"/>
                <a:cs typeface="Times New Roman" charset="0"/>
              </a:rPr>
              <a:t>Similar Results in All </a:t>
            </a:r>
            <a:br>
              <a:rPr lang="en-US" sz="4800">
                <a:effectLst/>
                <a:latin typeface="Times New Roman" charset="0"/>
                <a:ea typeface="ＭＳ Ｐゴシック" charset="0"/>
                <a:cs typeface="Times New Roman" charset="0"/>
              </a:rPr>
            </a:br>
            <a:r>
              <a:rPr lang="en-US" sz="4800">
                <a:effectLst/>
                <a:latin typeface="Times New Roman" charset="0"/>
                <a:ea typeface="ＭＳ Ｐゴシック" charset="0"/>
                <a:cs typeface="Times New Roman" charset="0"/>
              </a:rPr>
              <a:t>Day Treatment Conversions</a:t>
            </a:r>
            <a:endParaRPr lang="en-US"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610600" cy="4114800"/>
          </a:xfrm>
        </p:spPr>
        <p:txBody>
          <a:bodyPr lIns="90488" rIns="90488"/>
          <a:lstStyle/>
          <a:p>
            <a:pPr>
              <a:lnSpc>
                <a:spcPct val="90000"/>
              </a:lnSpc>
            </a:pPr>
            <a:r>
              <a:rPr lang="en-US" sz="4000" dirty="0">
                <a:effectLst/>
                <a:latin typeface="Times New Roman" charset="0"/>
                <a:ea typeface="ＭＳ Ｐゴシック" charset="0"/>
                <a:cs typeface="Times New Roman" charset="0"/>
              </a:rPr>
              <a:t>Large increase in employment rates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effectLst/>
                <a:latin typeface="Times New Roman" charset="0"/>
                <a:ea typeface="ＭＳ Ｐゴシック" charset="0"/>
                <a:cs typeface="Times New Roman" charset="0"/>
              </a:rPr>
              <a:t>No negative outcomes (e.g., relapses)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effectLst/>
                <a:latin typeface="Times New Roman" charset="0"/>
                <a:ea typeface="ＭＳ Ｐゴシック" charset="0"/>
                <a:cs typeface="Times New Roman" charset="0"/>
              </a:rPr>
              <a:t>Clients, families, staff liked change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effectLst/>
                <a:latin typeface="Times New Roman" charset="0"/>
                <a:ea typeface="ＭＳ Ｐゴシック" charset="0"/>
                <a:cs typeface="Times New Roman" charset="0"/>
              </a:rPr>
              <a:t>Most former day treatment clients spent more time in community, even those not working  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effectLst/>
                <a:latin typeface="Times New Roman" charset="0"/>
                <a:ea typeface="ＭＳ Ｐゴシック" charset="0"/>
                <a:cs typeface="Times New Roman" charset="0"/>
              </a:rPr>
              <a:t>Resulted in cost savings</a:t>
            </a:r>
            <a:endParaRPr lang="en-US" sz="3600" dirty="0"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3202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382000" cy="1371600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23 </a:t>
            </a:r>
            <a:r>
              <a:rPr lang="en-US" sz="5400" dirty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Randomized Controlled Trials of  Individual Placement and Support (IPS)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449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3200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4000" dirty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Best evidence available on effectiveness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RCTs are gold standard in medical </a:t>
            </a:r>
            <a:r>
              <a:rPr lang="en-US" sz="4000" dirty="0" smtClean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research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4000" dirty="0" smtClean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          (Drake et al., 2016)   </a:t>
            </a:r>
            <a:endParaRPr lang="en-US" sz="3600" dirty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sz="3600" dirty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8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2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4800"/>
            <a:ext cx="8458200" cy="1600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233504"/>
              </p:ext>
            </p:extLst>
          </p:nvPr>
        </p:nvGraphicFramePr>
        <p:xfrm>
          <a:off x="92869" y="0"/>
          <a:ext cx="895826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68" name="Worksheet" r:id="rId5" imgW="9969500" imgH="7632700" progId="Excel.Sheet.8">
                  <p:embed/>
                </p:oleObj>
              </mc:Choice>
              <mc:Fallback>
                <p:oleObj name="Worksheet" r:id="rId5" imgW="9969500" imgH="76327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869" y="0"/>
                        <a:ext cx="8958262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2591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525000" cy="1905000"/>
          </a:xfrm>
        </p:spPr>
        <p:txBody>
          <a:bodyPr/>
          <a:lstStyle/>
          <a:p>
            <a:r>
              <a:rPr lang="en-US" sz="4000" b="1" dirty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Competitive Employment Rates in </a:t>
            </a:r>
            <a:r>
              <a:rPr lang="en-US" sz="4000" b="1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23 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Randomized Controlled Trials of IPS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8102"/>
              </p:ext>
            </p:extLst>
          </p:nvPr>
        </p:nvGraphicFramePr>
        <p:xfrm>
          <a:off x="0" y="1563688"/>
          <a:ext cx="9198012" cy="5001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45" name="Worksheet" r:id="rId5" imgW="12217400" imgH="6642100" progId="Excel.Sheet.8">
                  <p:embed/>
                </p:oleObj>
              </mc:Choice>
              <mc:Fallback>
                <p:oleObj name="Worksheet" r:id="rId5" imgW="12217400" imgH="6642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563688"/>
                        <a:ext cx="9198012" cy="5001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4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371600"/>
          </a:xfrm>
        </p:spPr>
        <p:txBody>
          <a:bodyPr/>
          <a:lstStyle/>
          <a:p>
            <a:pPr>
              <a:defRPr/>
            </a:pPr>
            <a:r>
              <a:rPr lang="en-US" sz="5400" dirty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Overall Findings for </a:t>
            </a:r>
            <a:r>
              <a:rPr lang="en-US" sz="5400" dirty="0" smtClean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23 </a:t>
            </a:r>
            <a:r>
              <a:rPr lang="en-US" sz="5400" dirty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RCTs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0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191500" cy="4419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4000" dirty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All </a:t>
            </a:r>
            <a:r>
              <a:rPr lang="en-US" sz="4000" dirty="0" smtClean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23 </a:t>
            </a:r>
            <a:r>
              <a:rPr lang="en-US" sz="4000" dirty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studies showed a significant advantage for IPS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Mean competitive employment rates for the </a:t>
            </a:r>
            <a:r>
              <a:rPr lang="en-US" sz="4000" dirty="0" smtClean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23 </a:t>
            </a:r>
            <a:r>
              <a:rPr lang="en-US" sz="4000" dirty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studies:</a:t>
            </a:r>
          </a:p>
          <a:p>
            <a:pPr lvl="3">
              <a:lnSpc>
                <a:spcPct val="90000"/>
              </a:lnSpc>
              <a:defRPr/>
            </a:pPr>
            <a:r>
              <a:rPr lang="en-US" sz="4000" dirty="0" smtClean="0">
                <a:effectLst/>
                <a:latin typeface="Times New Roman" charset="0"/>
                <a:ea typeface="ＭＳ Ｐゴシック" charset="0"/>
              </a:rPr>
              <a:t>55% </a:t>
            </a:r>
            <a:r>
              <a:rPr lang="en-US" sz="4000" dirty="0">
                <a:effectLst/>
                <a:latin typeface="Times New Roman" charset="0"/>
                <a:ea typeface="ＭＳ Ｐゴシック" charset="0"/>
              </a:rPr>
              <a:t>for IPS</a:t>
            </a:r>
          </a:p>
          <a:p>
            <a:pPr lvl="3">
              <a:lnSpc>
                <a:spcPct val="90000"/>
              </a:lnSpc>
              <a:defRPr/>
            </a:pPr>
            <a:r>
              <a:rPr lang="en-US" sz="4000" dirty="0">
                <a:effectLst/>
                <a:latin typeface="Times New Roman" charset="0"/>
                <a:ea typeface="ＭＳ Ｐゴシック" charset="0"/>
              </a:rPr>
              <a:t>23% for </a:t>
            </a:r>
            <a:r>
              <a:rPr lang="en-US" sz="4000" dirty="0" smtClean="0">
                <a:effectLst/>
                <a:latin typeface="Times New Roman" charset="0"/>
                <a:ea typeface="ＭＳ Ｐゴシック" charset="0"/>
              </a:rPr>
              <a:t>controls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 smtClean="0">
                <a:effectLst/>
                <a:latin typeface="Times New Roman" charset="0"/>
                <a:ea typeface="ＭＳ Ｐゴシック" charset="0"/>
              </a:rPr>
              <a:t>Meta-analysis of 17 RCTs of IPS found a risk ratio of 2.40 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4000" dirty="0" smtClean="0">
                <a:effectLst/>
                <a:latin typeface="Times New Roman" charset="0"/>
                <a:ea typeface="ＭＳ Ｐゴシック" charset="0"/>
              </a:rPr>
              <a:t>(</a:t>
            </a:r>
            <a:r>
              <a:rPr lang="en-US" sz="4000" dirty="0" err="1" smtClean="0">
                <a:effectLst/>
                <a:latin typeface="Times New Roman" charset="0"/>
                <a:ea typeface="ＭＳ Ｐゴシック" charset="0"/>
              </a:rPr>
              <a:t>Modini</a:t>
            </a:r>
            <a:r>
              <a:rPr lang="en-US" sz="4000" dirty="0" smtClean="0">
                <a:effectLst/>
                <a:latin typeface="Times New Roman" charset="0"/>
                <a:ea typeface="ＭＳ Ｐゴシック" charset="0"/>
              </a:rPr>
              <a:t>, 2016)</a:t>
            </a:r>
            <a:endParaRPr lang="en-US" sz="4000" dirty="0">
              <a:effectLst/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dirty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6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0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382000" cy="14478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9808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>
                <a:solidFill>
                  <a:schemeClr val="bg2"/>
                </a:solidFill>
              </a:rPr>
              <a:t>18-Month Competitive Employment  Outcomes in 4 Controlled Trials of IPS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60198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(Bond, Drake &amp; Campbell, 2012)</a:t>
            </a:r>
            <a:endParaRPr lang="en-US" sz="4400">
              <a:solidFill>
                <a:schemeClr val="bg2"/>
              </a:solidFill>
            </a:endParaRPr>
          </a:p>
        </p:txBody>
      </p:sp>
      <p:graphicFrame>
        <p:nvGraphicFramePr>
          <p:cNvPr id="24582" name="Object 2"/>
          <p:cNvGraphicFramePr>
            <a:graphicFrameLocks noChangeAspect="1"/>
          </p:cNvGraphicFramePr>
          <p:nvPr/>
        </p:nvGraphicFramePr>
        <p:xfrm>
          <a:off x="33338" y="2286000"/>
          <a:ext cx="898842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31" name="Worksheet" r:id="rId5" imgW="3911456" imgH="1193756" progId="Excel.Sheet.8">
                  <p:embed/>
                </p:oleObj>
              </mc:Choice>
              <mc:Fallback>
                <p:oleObj name="Worksheet" r:id="rId5" imgW="3911456" imgH="11937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2286000"/>
                        <a:ext cx="8988425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9110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382000" cy="1447800"/>
          </a:xfrm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9429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>
                <a:solidFill>
                  <a:schemeClr val="bg2"/>
                </a:solidFill>
              </a:rPr>
              <a:t>Mean Job Tenure in Two IPS Studies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0" y="525780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2"/>
                </a:solidFill>
                <a:latin typeface="Times New Roman" charset="0"/>
                <a:cs typeface="Times New Roman" charset="0"/>
              </a:rPr>
              <a:t>Job tenure for IPS was triple that for usual services in Hoffman study.</a:t>
            </a:r>
            <a:endParaRPr lang="en-US" sz="540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26630" name="Object 2"/>
          <p:cNvGraphicFramePr>
            <a:graphicFrameLocks noChangeAspect="1"/>
          </p:cNvGraphicFramePr>
          <p:nvPr/>
        </p:nvGraphicFramePr>
        <p:xfrm>
          <a:off x="50800" y="1371600"/>
          <a:ext cx="9093200" cy="367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69" name="Worksheet" r:id="rId5" imgW="15949206" imgH="6450794" progId="Excel.Sheet.8">
                  <p:embed/>
                </p:oleObj>
              </mc:Choice>
              <mc:Fallback>
                <p:oleObj name="Worksheet" r:id="rId5" imgW="15949206" imgH="645079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1371600"/>
                        <a:ext cx="9093200" cy="367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7814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9144000" cy="1981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  <a:ea typeface="+mj-ea"/>
                <a:cs typeface="+mj-cs"/>
              </a:rPr>
              <a:t>Steady Worker Rate in</a:t>
            </a:r>
            <a:br>
              <a:rPr lang="en-US" dirty="0" smtClean="0">
                <a:solidFill>
                  <a:schemeClr val="bg2"/>
                </a:solidFill>
                <a:effectLst/>
                <a:ea typeface="+mj-ea"/>
                <a:cs typeface="+mj-cs"/>
              </a:rPr>
            </a:br>
            <a:r>
              <a:rPr lang="en-US" dirty="0" smtClean="0">
                <a:solidFill>
                  <a:schemeClr val="bg2"/>
                </a:solidFill>
                <a:effectLst/>
                <a:ea typeface="+mj-ea"/>
                <a:cs typeface="+mj-cs"/>
              </a:rPr>
              <a:t>3 Long-Term Studies </a:t>
            </a:r>
            <a:br>
              <a:rPr lang="en-US" dirty="0" smtClean="0">
                <a:solidFill>
                  <a:schemeClr val="bg2"/>
                </a:solidFill>
                <a:effectLst/>
                <a:ea typeface="+mj-ea"/>
                <a:cs typeface="+mj-cs"/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/>
            </a:r>
            <a:br>
              <a:rPr lang="en-US" sz="4800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</a:br>
            <a:endParaRPr lang="en-US" sz="4800" dirty="0">
              <a:effectLst>
                <a:outerShdw blurRad="38100" dist="38100" dir="2700000" algn="tl">
                  <a:srgbClr val="DDDDDD"/>
                </a:outerShdw>
              </a:effectLst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16933" y="4876800"/>
            <a:ext cx="9144000" cy="1981200"/>
          </a:xfrm>
          <a:prstGeom prst="rect">
            <a:avLst/>
          </a:prstGeom>
          <a:noFill/>
          <a:ln w="12700">
            <a:solidFill>
              <a:srgbClr val="000410"/>
            </a:solidFill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ヒラギノ角ゴ Pro W3" charset="-128"/>
                <a:cs typeface="ヒラギノ角ゴ Pro W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rgbClr val="00041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+mj-ea"/>
                <a:cs typeface="+mj-cs"/>
              </a:rPr>
              <a:t>Hoffmann (2014): 5 year follow-up</a:t>
            </a:r>
          </a:p>
          <a:p>
            <a:pPr>
              <a:defRPr/>
            </a:pPr>
            <a:r>
              <a:rPr lang="en-US" sz="3200" dirty="0" err="1" smtClean="0">
                <a:solidFill>
                  <a:srgbClr val="00041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+mj-ea"/>
                <a:cs typeface="+mj-cs"/>
              </a:rPr>
              <a:t>Salyers</a:t>
            </a:r>
            <a:r>
              <a:rPr lang="en-US" sz="3200" dirty="0" smtClean="0">
                <a:solidFill>
                  <a:srgbClr val="00041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+mj-ea"/>
                <a:cs typeface="+mj-cs"/>
              </a:rPr>
              <a:t> (2004): 10 year follow-up</a:t>
            </a:r>
            <a:endParaRPr lang="en-US" sz="3200" dirty="0">
              <a:solidFill>
                <a:srgbClr val="00041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ea typeface="+mj-ea"/>
              <a:cs typeface="+mj-cs"/>
            </a:endParaRPr>
          </a:p>
          <a:p>
            <a:pPr>
              <a:defRPr/>
            </a:pPr>
            <a:r>
              <a:rPr lang="en-US" sz="3200" dirty="0" smtClean="0">
                <a:solidFill>
                  <a:srgbClr val="00041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+mj-ea"/>
                <a:cs typeface="+mj-cs"/>
              </a:rPr>
              <a:t>Becker (2007) 8-12 year follow-up</a:t>
            </a:r>
            <a:endParaRPr lang="en-US" sz="3200" dirty="0">
              <a:solidFill>
                <a:srgbClr val="00041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00200"/>
            <a:ext cx="748145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06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bg2"/>
                </a:solidFill>
                <a:effectLst/>
                <a:latin typeface="Times New Roman"/>
              </a:rPr>
              <a:t>5-Year Return on Investment for IPS and Traditional Voc Services (Hoffmann, 2014)</a:t>
            </a:r>
            <a:endParaRPr lang="en-US" sz="4800" dirty="0">
              <a:effectLst/>
              <a:ea typeface="+mj-ea"/>
              <a:cs typeface="+mj-cs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6553200" y="4495800"/>
            <a:ext cx="7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757783"/>
              </p:ext>
            </p:extLst>
          </p:nvPr>
        </p:nvGraphicFramePr>
        <p:xfrm>
          <a:off x="228600" y="1600200"/>
          <a:ext cx="6553200" cy="533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213" y="1411817"/>
            <a:ext cx="4346787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75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447800"/>
          </a:xfrm>
        </p:spPr>
        <p:txBody>
          <a:bodyPr lIns="90488" rIns="90488"/>
          <a:lstStyle/>
          <a:p>
            <a:r>
              <a:rPr lang="en-US" sz="5400">
                <a:effectLst/>
                <a:latin typeface="Times New Roman" charset="0"/>
                <a:ea typeface="ＭＳ Ｐゴシック" charset="0"/>
                <a:cs typeface="Times New Roman" charset="0"/>
              </a:rPr>
              <a:t>Why Focus on Work?</a:t>
            </a:r>
            <a:endParaRPr lang="en-US" sz="4800"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458200" cy="5257800"/>
          </a:xfrm>
        </p:spPr>
        <p:txBody>
          <a:bodyPr lIns="90488" rIns="90488"/>
          <a:lstStyle/>
          <a:p>
            <a:pPr>
              <a:lnSpc>
                <a:spcPct val="90000"/>
              </a:lnSpc>
              <a:defRPr/>
            </a:pPr>
            <a:r>
              <a:rPr lang="en-US" sz="4000" dirty="0">
                <a:effectLst/>
                <a:latin typeface="Times New Roman"/>
                <a:ea typeface="ＭＳ Ｐゴシック" charset="0"/>
                <a:cs typeface="Times New Roman"/>
              </a:rPr>
              <a:t>Most clients want to work!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effectLst/>
                <a:latin typeface="Times New Roman"/>
                <a:ea typeface="ＭＳ Ｐゴシック" charset="0"/>
                <a:cs typeface="Times New Roman"/>
              </a:rPr>
              <a:t>Most clients see work as an essential part of recovery 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effectLst/>
                <a:latin typeface="Times New Roman"/>
                <a:ea typeface="ＭＳ Ｐゴシック" charset="0"/>
                <a:cs typeface="Times New Roman"/>
              </a:rPr>
              <a:t>Being productive = Basic human need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effectLst/>
                <a:latin typeface="Times New Roman"/>
                <a:ea typeface="ＭＳ Ｐゴシック" charset="0"/>
                <a:cs typeface="Times New Roman"/>
              </a:rPr>
              <a:t>In most societies, typical adult role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 smtClean="0">
                <a:effectLst/>
                <a:latin typeface="Times New Roman"/>
                <a:ea typeface="ＭＳ Ｐゴシック" charset="0"/>
                <a:cs typeface="Times New Roman"/>
              </a:rPr>
              <a:t>Working can be a way out of poverty</a:t>
            </a:r>
            <a:endParaRPr lang="en-US" sz="4000" dirty="0">
              <a:effectLst/>
              <a:latin typeface="Times New Roman"/>
              <a:ea typeface="ＭＳ Ｐゴシック" charset="0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effectLst/>
                <a:latin typeface="Times New Roman"/>
                <a:ea typeface="ＭＳ Ｐゴシック" charset="0"/>
                <a:cs typeface="Times New Roman"/>
              </a:rPr>
              <a:t>Working may prevent entry into disability system</a:t>
            </a:r>
          </a:p>
          <a:p>
            <a:pPr>
              <a:lnSpc>
                <a:spcPct val="90000"/>
              </a:lnSpc>
              <a:defRPr/>
            </a:pPr>
            <a:endParaRPr lang="en-US" sz="28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0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 dirty="0">
                <a:effectLst/>
                <a:latin typeface="Times New Roman"/>
                <a:cs typeface="Times New Roman"/>
              </a:rPr>
              <a:t>Impact of Competitive Employment on </a:t>
            </a:r>
            <a:r>
              <a:rPr lang="en-US" dirty="0" err="1">
                <a:effectLst/>
                <a:latin typeface="Times New Roman"/>
                <a:cs typeface="Times New Roman"/>
              </a:rPr>
              <a:t>Nonvocational</a:t>
            </a:r>
            <a:r>
              <a:rPr lang="en-US" dirty="0">
                <a:effectLst/>
                <a:latin typeface="Times New Roman"/>
                <a:cs typeface="Times New Roman"/>
              </a:rPr>
              <a:t>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343400"/>
          </a:xfrm>
        </p:spPr>
        <p:txBody>
          <a:bodyPr/>
          <a:lstStyle/>
          <a:p>
            <a:r>
              <a:rPr lang="en-US" sz="4000" dirty="0" smtClean="0">
                <a:effectLst/>
                <a:latin typeface="Times New Roman"/>
                <a:cs typeface="Times New Roman"/>
              </a:rPr>
              <a:t>Domains with positive impact reported in multiple studies:</a:t>
            </a:r>
          </a:p>
          <a:p>
            <a:pPr lvl="1"/>
            <a:r>
              <a:rPr lang="en-US" sz="4000" dirty="0" smtClean="0">
                <a:effectLst/>
                <a:latin typeface="Times New Roman"/>
                <a:cs typeface="Times New Roman"/>
              </a:rPr>
              <a:t>Self esteem – 100% (3/3 studies)</a:t>
            </a:r>
          </a:p>
          <a:p>
            <a:pPr lvl="1"/>
            <a:r>
              <a:rPr lang="en-US" sz="4000" dirty="0" smtClean="0">
                <a:effectLst/>
                <a:latin typeface="Times New Roman"/>
                <a:cs typeface="Times New Roman"/>
              </a:rPr>
              <a:t>Symptoms – 57% (4/7 studies)</a:t>
            </a:r>
          </a:p>
          <a:p>
            <a:pPr lvl="1"/>
            <a:r>
              <a:rPr lang="en-US" sz="4000" dirty="0" smtClean="0">
                <a:effectLst/>
                <a:latin typeface="Times New Roman"/>
                <a:cs typeface="Times New Roman"/>
              </a:rPr>
              <a:t>Life satisfaction – 33% (3/9 studies)</a:t>
            </a:r>
          </a:p>
          <a:p>
            <a:pPr lvl="1"/>
            <a:endParaRPr lang="en-US" sz="4000" dirty="0">
              <a:effectLst/>
              <a:latin typeface="Times New Roman"/>
              <a:cs typeface="Times New Roman"/>
            </a:endParaRPr>
          </a:p>
          <a:p>
            <a:pPr marL="457200" lvl="1" indent="0" algn="ctr">
              <a:buNone/>
            </a:pPr>
            <a:r>
              <a:rPr lang="en-US" sz="3200" dirty="0">
                <a:effectLst/>
                <a:latin typeface="Times New Roman"/>
                <a:cs typeface="Times New Roman"/>
              </a:rPr>
              <a:t>(Luciano, Bond, &amp; Drake, 2014)</a:t>
            </a:r>
          </a:p>
          <a:p>
            <a:pPr marL="457200" lvl="1" indent="0">
              <a:buNone/>
            </a:pPr>
            <a:endParaRPr lang="en-US" sz="4000" dirty="0" smtClean="0">
              <a:effectLst/>
              <a:latin typeface="Times New Roman"/>
              <a:cs typeface="Times New Roman"/>
            </a:endParaRPr>
          </a:p>
          <a:p>
            <a:endParaRPr lang="en-US" sz="4400" dirty="0" smtClean="0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355001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371600"/>
          </a:xfrm>
        </p:spPr>
        <p:txBody>
          <a:bodyPr/>
          <a:lstStyle/>
          <a:p>
            <a:r>
              <a:rPr lang="en-US" sz="4800" dirty="0" smtClean="0">
                <a:effectLst/>
                <a:latin typeface="Times New Roman"/>
                <a:cs typeface="Times New Roman"/>
              </a:rPr>
              <a:t>2.  Assessing applicability of IPS in target subgroups </a:t>
            </a:r>
            <a:r>
              <a:rPr lang="en-US" sz="6600" dirty="0" smtClean="0">
                <a:effectLst/>
                <a:latin typeface="Times New Roman"/>
                <a:cs typeface="Times New Roman"/>
              </a:rPr>
              <a:t/>
            </a:r>
            <a:br>
              <a:rPr lang="en-US" sz="6600" dirty="0" smtClean="0">
                <a:effectLst/>
                <a:latin typeface="Times New Roman"/>
                <a:cs typeface="Times New Roman"/>
              </a:rPr>
            </a:br>
            <a:endParaRPr lang="en-US" sz="6000" dirty="0">
              <a:effectLst/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1950" y="1676400"/>
            <a:ext cx="8572500" cy="46482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4000" dirty="0" smtClean="0">
                <a:effectLst/>
                <a:latin typeface="Times New Roman"/>
                <a:cs typeface="Times New Roman"/>
              </a:rPr>
              <a:t>Recent research on IPS for:</a:t>
            </a:r>
          </a:p>
          <a:p>
            <a:pPr lvl="0"/>
            <a:r>
              <a:rPr lang="en-US" sz="4000" dirty="0" smtClean="0">
                <a:effectLst/>
                <a:latin typeface="Times New Roman"/>
                <a:cs typeface="Times New Roman"/>
              </a:rPr>
              <a:t>Social Security disability beneficiaries</a:t>
            </a:r>
          </a:p>
          <a:p>
            <a:pPr lvl="0"/>
            <a:r>
              <a:rPr lang="en-US" sz="4000" dirty="0" smtClean="0">
                <a:effectLst/>
                <a:latin typeface="Times New Roman"/>
                <a:cs typeface="Times New Roman"/>
              </a:rPr>
              <a:t>Young adults experiencing first episode of psychosis</a:t>
            </a:r>
          </a:p>
          <a:p>
            <a:pPr lvl="0"/>
            <a:r>
              <a:rPr lang="en-US" sz="4000" dirty="0" smtClean="0">
                <a:effectLst/>
                <a:latin typeface="Times New Roman"/>
                <a:cs typeface="Times New Roman"/>
              </a:rPr>
              <a:t>Transition age youth</a:t>
            </a:r>
          </a:p>
          <a:p>
            <a:pPr lvl="0"/>
            <a:r>
              <a:rPr lang="en-US" sz="4000" dirty="0" smtClean="0">
                <a:effectLst/>
                <a:latin typeface="Times New Roman"/>
                <a:cs typeface="Times New Roman"/>
              </a:rPr>
              <a:t>People with criminal justice involvement</a:t>
            </a: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82000" cy="12192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/>
                <a:cs typeface="Times New Roman"/>
              </a:rPr>
              <a:t>Systematic Review of Early Psychosis Literature (Bond et al., 2015):</a:t>
            </a:r>
            <a:br>
              <a:rPr lang="en-US" sz="400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/>
                <a:cs typeface="Times New Roman"/>
              </a:rPr>
            </a:b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/>
                <a:cs typeface="Times New Roman"/>
              </a:rPr>
              <a:t>8 Follow-up Studies of Early Intervention Programs Providing IPS </a:t>
            </a:r>
            <a:endParaRPr lang="en-US" sz="4000" dirty="0">
              <a:solidFill>
                <a:schemeClr val="bg1">
                  <a:lumMod val="50000"/>
                </a:schemeClr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751" y="2971800"/>
            <a:ext cx="694449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37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-25400" y="227559"/>
            <a:ext cx="9144000" cy="17526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bg2"/>
                </a:solidFill>
                <a:effectLst/>
                <a:latin typeface="Times New Roman"/>
                <a:cs typeface="Times New Roman"/>
              </a:rPr>
              <a:t>Chicago IPS Study of Clients with Severe Mental Illness </a:t>
            </a:r>
            <a:r>
              <a:rPr lang="en-US" sz="4000" dirty="0" smtClean="0">
                <a:solidFill>
                  <a:schemeClr val="bg2"/>
                </a:solidFill>
                <a:effectLst/>
                <a:latin typeface="Times New Roman"/>
                <a:cs typeface="Times New Roman"/>
              </a:rPr>
              <a:t>and 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/>
                <a:cs typeface="Times New Roman"/>
              </a:rPr>
              <a:t>Justice </a:t>
            </a:r>
            <a:r>
              <a:rPr lang="en-US" sz="4000" dirty="0" smtClean="0">
                <a:solidFill>
                  <a:schemeClr val="bg2"/>
                </a:solidFill>
                <a:effectLst/>
                <a:latin typeface="Times New Roman"/>
                <a:cs typeface="Times New Roman"/>
              </a:rPr>
              <a:t>Involvement: One-Year Outcomes </a:t>
            </a:r>
            <a:r>
              <a:rPr lang="en-US" sz="3200" dirty="0" smtClean="0">
                <a:solidFill>
                  <a:schemeClr val="bg2"/>
                </a:solidFill>
                <a:effectLst/>
                <a:latin typeface="Times New Roman"/>
                <a:cs typeface="Times New Roman"/>
              </a:rPr>
              <a:t>(Bond et al., 2015)</a:t>
            </a:r>
            <a:endParaRPr lang="en-US" sz="3200" dirty="0">
              <a:solidFill>
                <a:schemeClr val="bg2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2743200"/>
            <a:ext cx="6629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4000" dirty="0" smtClean="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4000" dirty="0" smtClean="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40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58372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42626"/>
            <a:ext cx="7959725" cy="450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5735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sz="4800" dirty="0">
                <a:effectLst/>
                <a:latin typeface="Times" charset="0"/>
                <a:ea typeface="ＭＳ Ｐゴシック" charset="0"/>
                <a:cs typeface="ＭＳ Ｐゴシック" charset="0"/>
              </a:rPr>
              <a:t>IPS Is Effective in a Wide Variety of Target Populations 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810000" cy="4114800"/>
          </a:xfrm>
        </p:spPr>
        <p:txBody>
          <a:bodyPr/>
          <a:lstStyle/>
          <a:p>
            <a:r>
              <a:rPr lang="en-US" sz="4000" dirty="0">
                <a:effectLst/>
                <a:latin typeface="Times New Roman" charset="0"/>
                <a:ea typeface="ＭＳ Ｐゴシック" charset="0"/>
                <a:cs typeface="Times New Roman" charset="0"/>
              </a:rPr>
              <a:t>PTSD diagnosis </a:t>
            </a:r>
          </a:p>
          <a:p>
            <a:r>
              <a:rPr lang="en-US" sz="4000" dirty="0">
                <a:effectLst/>
                <a:latin typeface="Times New Roman" charset="0"/>
                <a:ea typeface="ＭＳ Ｐゴシック" charset="0"/>
                <a:cs typeface="Times New Roman" charset="0"/>
              </a:rPr>
              <a:t>Mental illness + substance use</a:t>
            </a:r>
          </a:p>
          <a:p>
            <a:r>
              <a:rPr lang="en-US" sz="4000" dirty="0">
                <a:effectLst/>
                <a:latin typeface="Times New Roman" charset="0"/>
                <a:ea typeface="ＭＳ Ｐゴシック" charset="0"/>
                <a:cs typeface="Times New Roman" charset="0"/>
              </a:rPr>
              <a:t>Older adults</a:t>
            </a:r>
          </a:p>
          <a:p>
            <a:r>
              <a:rPr lang="en-US" sz="4000" dirty="0">
                <a:effectLst/>
                <a:latin typeface="Times New Roman" charset="0"/>
                <a:ea typeface="ＭＳ Ｐゴシック" charset="0"/>
                <a:cs typeface="Times New Roman" charset="0"/>
              </a:rPr>
              <a:t>First episode of psychosis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7200" y="1905000"/>
            <a:ext cx="4495800" cy="4191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ffectLst/>
                <a:latin typeface="Times New Roman" charset="0"/>
                <a:ea typeface="ＭＳ Ｐゴシック" charset="0"/>
                <a:cs typeface="Times New Roman" charset="0"/>
              </a:rPr>
              <a:t>Homeless</a:t>
            </a:r>
          </a:p>
          <a:p>
            <a:pPr>
              <a:defRPr/>
            </a:pPr>
            <a:r>
              <a:rPr lang="en-US" sz="4000" dirty="0">
                <a:effectLst/>
                <a:latin typeface="Times New Roman" charset="0"/>
                <a:ea typeface="ＭＳ Ｐゴシック" charset="0"/>
                <a:cs typeface="Times New Roman" charset="0"/>
              </a:rPr>
              <a:t>Criminal justice history</a:t>
            </a:r>
          </a:p>
          <a:p>
            <a:pPr>
              <a:defRPr/>
            </a:pPr>
            <a:r>
              <a:rPr lang="en-US" sz="4000" dirty="0" smtClean="0">
                <a:effectLst/>
                <a:latin typeface="Times New Roman" charset="0"/>
                <a:ea typeface="ＭＳ Ｐゴシック" charset="0"/>
                <a:cs typeface="Times New Roman" charset="0"/>
              </a:rPr>
              <a:t>Disability beneficiaries</a:t>
            </a:r>
            <a:endParaRPr lang="en-US" sz="4000" dirty="0">
              <a:effectLst/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defRPr/>
            </a:pPr>
            <a:r>
              <a:rPr lang="en-US" sz="4000" dirty="0">
                <a:effectLst/>
                <a:latin typeface="Times New Roman" charset="0"/>
                <a:ea typeface="ＭＳ Ｐゴシック" charset="0"/>
                <a:cs typeface="Times New Roman" charset="0"/>
              </a:rPr>
              <a:t>African American </a:t>
            </a:r>
          </a:p>
          <a:p>
            <a:pPr>
              <a:defRPr/>
            </a:pPr>
            <a:r>
              <a:rPr lang="en-US" sz="4000" dirty="0">
                <a:effectLst/>
                <a:latin typeface="Times New Roman" charset="0"/>
                <a:ea typeface="ＭＳ Ｐゴシック" charset="0"/>
                <a:cs typeface="Times New Roman" charset="0"/>
              </a:rPr>
              <a:t>Hispanic </a:t>
            </a:r>
          </a:p>
          <a:p>
            <a:pPr>
              <a:buFont typeface="Wingdings" charset="0"/>
              <a:buNone/>
              <a:defRPr/>
            </a:pPr>
            <a:endParaRPr lang="en-US" sz="36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0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600200"/>
          </a:xfrm>
        </p:spPr>
        <p:txBody>
          <a:bodyPr/>
          <a:lstStyle/>
          <a:p>
            <a:r>
              <a:rPr lang="en-US" dirty="0" smtClean="0">
                <a:effectLst/>
                <a:latin typeface="Times New Roman"/>
                <a:cs typeface="Times New Roman"/>
              </a:rPr>
              <a:t>3.  Expanding IPS to new populations</a:t>
            </a:r>
            <a:r>
              <a:rPr lang="en-US" sz="6600" dirty="0" smtClean="0">
                <a:effectLst/>
                <a:latin typeface="Times New Roman"/>
                <a:cs typeface="Times New Roman"/>
              </a:rPr>
              <a:t/>
            </a:r>
            <a:br>
              <a:rPr lang="en-US" sz="6600" dirty="0" smtClean="0">
                <a:effectLst/>
                <a:latin typeface="Times New Roman"/>
                <a:cs typeface="Times New Roman"/>
              </a:rPr>
            </a:br>
            <a:endParaRPr lang="en-US" sz="6000" dirty="0">
              <a:effectLst/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762000"/>
            <a:ext cx="8458200" cy="5943600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>
                <a:effectLst/>
                <a:latin typeface="Times New Roman"/>
                <a:cs typeface="Times New Roman"/>
              </a:rPr>
              <a:t>People with:</a:t>
            </a:r>
          </a:p>
          <a:p>
            <a:pPr lvl="1"/>
            <a:r>
              <a:rPr lang="en-US" sz="4000" dirty="0" smtClean="0">
                <a:effectLst/>
                <a:latin typeface="Times New Roman"/>
                <a:cs typeface="Times New Roman"/>
              </a:rPr>
              <a:t>Spinal cord injuries</a:t>
            </a:r>
          </a:p>
          <a:p>
            <a:pPr lvl="1"/>
            <a:r>
              <a:rPr lang="en-US" sz="4000" dirty="0" smtClean="0">
                <a:effectLst/>
                <a:latin typeface="Times New Roman"/>
                <a:cs typeface="Times New Roman"/>
              </a:rPr>
              <a:t>Autism spectrum disorders</a:t>
            </a:r>
          </a:p>
          <a:p>
            <a:pPr lvl="1"/>
            <a:r>
              <a:rPr lang="en-US" sz="4000" dirty="0" smtClean="0">
                <a:effectLst/>
                <a:latin typeface="Times New Roman"/>
                <a:cs typeface="Times New Roman"/>
              </a:rPr>
              <a:t>Intellectual disabilities</a:t>
            </a:r>
          </a:p>
          <a:p>
            <a:pPr lvl="1"/>
            <a:r>
              <a:rPr lang="en-US" sz="4000" dirty="0" smtClean="0">
                <a:effectLst/>
                <a:latin typeface="Times New Roman"/>
                <a:cs typeface="Times New Roman"/>
              </a:rPr>
              <a:t>Traumatic brain injury</a:t>
            </a:r>
          </a:p>
          <a:p>
            <a:pPr lvl="1"/>
            <a:r>
              <a:rPr lang="en-US" sz="4000" dirty="0" smtClean="0">
                <a:effectLst/>
                <a:latin typeface="Times New Roman"/>
                <a:cs typeface="Times New Roman"/>
              </a:rPr>
              <a:t>Substance use disorders</a:t>
            </a:r>
          </a:p>
          <a:p>
            <a:pPr lvl="1"/>
            <a:r>
              <a:rPr lang="en-US" sz="4000" dirty="0" smtClean="0">
                <a:effectLst/>
                <a:latin typeface="Times New Roman"/>
                <a:cs typeface="Times New Roman"/>
              </a:rPr>
              <a:t>Common mental disorders</a:t>
            </a:r>
          </a:p>
          <a:p>
            <a:pPr lvl="1"/>
            <a:r>
              <a:rPr lang="en-US" sz="4000" dirty="0" smtClean="0">
                <a:effectLst/>
                <a:latin typeface="Times New Roman"/>
                <a:cs typeface="Times New Roman"/>
              </a:rPr>
              <a:t>Chronic medical conditions  </a:t>
            </a: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8686800" cy="1600200"/>
          </a:xfrm>
        </p:spPr>
        <p:txBody>
          <a:bodyPr/>
          <a:lstStyle/>
          <a:p>
            <a:r>
              <a:rPr lang="en-US" dirty="0" smtClean="0">
                <a:effectLst/>
                <a:latin typeface="Times New Roman"/>
                <a:cs typeface="Times New Roman"/>
              </a:rPr>
              <a:t/>
            </a:r>
            <a:br>
              <a:rPr lang="en-US" dirty="0" smtClean="0">
                <a:effectLst/>
                <a:latin typeface="Times New Roman"/>
                <a:cs typeface="Times New Roman"/>
              </a:rPr>
            </a:br>
            <a:r>
              <a:rPr lang="en-US" dirty="0" smtClean="0">
                <a:effectLst/>
                <a:latin typeface="Times New Roman"/>
                <a:cs typeface="Times New Roman"/>
              </a:rPr>
              <a:t>Status of Research on</a:t>
            </a:r>
            <a:br>
              <a:rPr lang="en-US" dirty="0" smtClean="0">
                <a:effectLst/>
                <a:latin typeface="Times New Roman"/>
                <a:cs typeface="Times New Roman"/>
              </a:rPr>
            </a:br>
            <a:r>
              <a:rPr lang="en-US" dirty="0" smtClean="0">
                <a:effectLst/>
                <a:latin typeface="Times New Roman"/>
                <a:cs typeface="Times New Roman"/>
              </a:rPr>
              <a:t>IPS for New Populations </a:t>
            </a:r>
            <a:br>
              <a:rPr lang="en-US" dirty="0" smtClean="0">
                <a:effectLst/>
                <a:latin typeface="Times New Roman"/>
                <a:cs typeface="Times New Roman"/>
              </a:rPr>
            </a:br>
            <a:r>
              <a:rPr lang="en-US" dirty="0" smtClean="0">
                <a:effectLst/>
                <a:latin typeface="Times New Roman"/>
                <a:cs typeface="Times New Roman"/>
              </a:rPr>
              <a:t>(beyond severe mental illness)</a:t>
            </a:r>
            <a:r>
              <a:rPr lang="en-US" sz="6600" dirty="0" smtClean="0">
                <a:effectLst/>
                <a:latin typeface="Times New Roman"/>
                <a:cs typeface="Times New Roman"/>
              </a:rPr>
              <a:t/>
            </a:r>
            <a:br>
              <a:rPr lang="en-US" sz="6600" dirty="0" smtClean="0">
                <a:effectLst/>
                <a:latin typeface="Times New Roman"/>
                <a:cs typeface="Times New Roman"/>
              </a:rPr>
            </a:br>
            <a:endParaRPr lang="en-US" sz="6000" dirty="0">
              <a:effectLst/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3124200"/>
            <a:ext cx="7848600" cy="5715000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>
                <a:effectLst/>
                <a:latin typeface="Times New Roman"/>
                <a:cs typeface="Times New Roman"/>
              </a:rPr>
              <a:t>Most studies in very early stages</a:t>
            </a:r>
          </a:p>
          <a:p>
            <a:pPr lvl="0"/>
            <a:r>
              <a:rPr lang="en-US" sz="4000" dirty="0" smtClean="0">
                <a:effectLst/>
                <a:latin typeface="Times New Roman"/>
                <a:cs typeface="Times New Roman"/>
              </a:rPr>
              <a:t>Possibilities are exciting, but we advise </a:t>
            </a:r>
            <a:r>
              <a:rPr lang="en-US" sz="4000" smtClean="0">
                <a:effectLst/>
                <a:latin typeface="Times New Roman"/>
                <a:cs typeface="Times New Roman"/>
              </a:rPr>
              <a:t>caution until </a:t>
            </a:r>
            <a:r>
              <a:rPr lang="en-US" sz="4000" dirty="0" smtClean="0">
                <a:effectLst/>
                <a:latin typeface="Times New Roman"/>
                <a:cs typeface="Times New Roman"/>
              </a:rPr>
              <a:t>research completed</a:t>
            </a: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8305800" cy="1295400"/>
          </a:xfrm>
        </p:spPr>
        <p:txBody>
          <a:bodyPr/>
          <a:lstStyle/>
          <a:p>
            <a:r>
              <a:rPr lang="en-US" sz="4800" dirty="0" smtClean="0">
                <a:effectLst/>
                <a:latin typeface="Times New Roman"/>
                <a:cs typeface="Times New Roman"/>
              </a:rPr>
              <a:t>4.  Developing strategies to disseminate, implement, sustain, and expand IPS </a:t>
            </a:r>
            <a:br>
              <a:rPr lang="en-US" sz="4800" dirty="0" smtClean="0">
                <a:effectLst/>
                <a:latin typeface="Times New Roman"/>
                <a:cs typeface="Times New Roman"/>
              </a:rPr>
            </a:br>
            <a:r>
              <a:rPr lang="en-US" sz="6600" dirty="0" smtClean="0">
                <a:effectLst/>
                <a:latin typeface="Times New Roman"/>
                <a:cs typeface="Times New Roman"/>
              </a:rPr>
              <a:t/>
            </a:r>
            <a:br>
              <a:rPr lang="en-US" sz="6600" dirty="0" smtClean="0">
                <a:effectLst/>
                <a:latin typeface="Times New Roman"/>
                <a:cs typeface="Times New Roman"/>
              </a:rPr>
            </a:br>
            <a:endParaRPr lang="en-US" sz="6000" dirty="0">
              <a:effectLst/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590800"/>
            <a:ext cx="8458200" cy="5181600"/>
          </a:xfrm>
        </p:spPr>
        <p:txBody>
          <a:bodyPr/>
          <a:lstStyle/>
          <a:p>
            <a:pPr lvl="0"/>
            <a:r>
              <a:rPr lang="en-US" sz="4000" dirty="0" smtClean="0">
                <a:effectLst/>
                <a:latin typeface="Times New Roman"/>
                <a:cs typeface="Times New Roman"/>
              </a:rPr>
              <a:t>Evolution of IPS learning community developed by Dartmouth </a:t>
            </a:r>
          </a:p>
          <a:p>
            <a:pPr lvl="0"/>
            <a:r>
              <a:rPr lang="en-US" sz="4000" dirty="0" smtClean="0">
                <a:effectLst/>
                <a:latin typeface="Times New Roman"/>
                <a:cs typeface="Times New Roman"/>
              </a:rPr>
              <a:t>Emergence of other IPS learning communities (New York state, Veterans Health Administration)</a:t>
            </a: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600200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International </a:t>
            </a:r>
            <a:br>
              <a:rPr lang="en-US" sz="5400" dirty="0" smtClean="0">
                <a:effectLst/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5400" dirty="0" smtClean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IPS </a:t>
            </a:r>
            <a:r>
              <a:rPr lang="en-US" sz="5400" dirty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Learning </a:t>
            </a:r>
            <a:r>
              <a:rPr lang="en-US" sz="5400" dirty="0" smtClean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Community</a:t>
            </a:r>
            <a:endParaRPr lang="en-US" dirty="0">
              <a:effectLst/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074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9144000" cy="4114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charset="0"/>
              <a:buNone/>
              <a:defRPr/>
            </a:pPr>
            <a:endParaRPr lang="en-US" sz="4400" dirty="0">
              <a:effectLst/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ctr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4400" dirty="0" smtClean="0">
                <a:effectLst/>
                <a:latin typeface="Times New Roman" charset="0"/>
                <a:ea typeface="ＭＳ Ｐゴシック" charset="0"/>
                <a:cs typeface="Times New Roman" charset="0"/>
              </a:rPr>
              <a:t>20 </a:t>
            </a:r>
            <a:r>
              <a:rPr lang="en-US" sz="4400" dirty="0">
                <a:effectLst/>
                <a:latin typeface="Times New Roman" charset="0"/>
                <a:ea typeface="ＭＳ Ｐゴシック" charset="0"/>
                <a:cs typeface="Times New Roman" charset="0"/>
              </a:rPr>
              <a:t>states/regions in US  </a:t>
            </a:r>
          </a:p>
          <a:p>
            <a:pPr algn="ctr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4400" dirty="0">
                <a:effectLst/>
                <a:latin typeface="Times New Roman" charset="0"/>
                <a:ea typeface="ＭＳ Ｐゴシック" charset="0"/>
                <a:cs typeface="Times New Roman" charset="0"/>
              </a:rPr>
              <a:t>   </a:t>
            </a:r>
            <a:r>
              <a:rPr lang="en-US" sz="4400" dirty="0" smtClean="0">
                <a:effectLst/>
                <a:latin typeface="Times New Roman" charset="0"/>
                <a:ea typeface="ＭＳ Ｐゴシック" charset="0"/>
                <a:cs typeface="Times New Roman" charset="0"/>
              </a:rPr>
              <a:t>(259 IPS teams at 202 sites</a:t>
            </a:r>
            <a:r>
              <a:rPr lang="en-US" sz="4400" dirty="0">
                <a:effectLst/>
                <a:latin typeface="Times New Roman" charset="0"/>
                <a:ea typeface="ＭＳ Ｐゴシック" charset="0"/>
                <a:cs typeface="Times New Roman" charset="0"/>
              </a:rPr>
              <a:t>)</a:t>
            </a:r>
          </a:p>
          <a:p>
            <a:pPr algn="ctr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4400" dirty="0">
                <a:effectLst/>
                <a:latin typeface="Times New Roman" charset="0"/>
                <a:ea typeface="ＭＳ Ｐゴシック" charset="0"/>
                <a:cs typeface="Times New Roman" charset="0"/>
              </a:rPr>
              <a:t>3 European countries</a:t>
            </a:r>
          </a:p>
          <a:p>
            <a:pPr algn="ctr">
              <a:lnSpc>
                <a:spcPct val="90000"/>
              </a:lnSpc>
              <a:buFont typeface="Wingdings" charset="0"/>
              <a:buNone/>
              <a:defRPr/>
            </a:pPr>
            <a:endParaRPr lang="en-US" sz="3600" dirty="0">
              <a:effectLst/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ctr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3600" dirty="0">
                <a:effectLst/>
                <a:latin typeface="Times New Roman" charset="0"/>
                <a:ea typeface="ＭＳ Ｐゴシック" charset="0"/>
                <a:cs typeface="Times New Roman" charset="0"/>
              </a:rPr>
              <a:t>(as of </a:t>
            </a:r>
            <a:r>
              <a:rPr lang="en-US" sz="3600" dirty="0" smtClean="0">
                <a:effectLst/>
                <a:latin typeface="Times New Roman" charset="0"/>
                <a:ea typeface="ＭＳ Ｐゴシック" charset="0"/>
                <a:cs typeface="Times New Roman" charset="0"/>
              </a:rPr>
              <a:t>February 2016)</a:t>
            </a:r>
            <a:endParaRPr lang="en-US" sz="3600" dirty="0">
              <a:effectLst/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ctr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18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>
              <a:defRPr/>
            </a:pPr>
            <a:r>
              <a:rPr lang="en-US" sz="4800" dirty="0" smtClean="0">
                <a:effectLst/>
                <a:latin typeface="Times New Roman" pitchFamily="-111" charset="0"/>
                <a:ea typeface="+mj-ea"/>
                <a:cs typeface="+mj-cs"/>
              </a:rPr>
              <a:t>Growth of </a:t>
            </a:r>
            <a:br>
              <a:rPr lang="en-US" sz="4800" dirty="0" smtClean="0">
                <a:effectLst/>
                <a:latin typeface="Times New Roman" pitchFamily="-111" charset="0"/>
                <a:ea typeface="+mj-ea"/>
                <a:cs typeface="+mj-cs"/>
              </a:rPr>
            </a:br>
            <a:r>
              <a:rPr lang="en-US" sz="4800" dirty="0" smtClean="0">
                <a:effectLst/>
                <a:latin typeface="Times New Roman" pitchFamily="-111" charset="0"/>
                <a:ea typeface="+mj-ea"/>
                <a:cs typeface="+mj-cs"/>
              </a:rPr>
              <a:t>IPS Learning Community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3007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305800" cy="43434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charset="2"/>
              <a:buNone/>
              <a:defRPr/>
            </a:pPr>
            <a:endParaRPr lang="en-US" sz="3600" dirty="0" smtClean="0">
              <a:effectLst/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r>
              <a:rPr lang="en-US" sz="4000" dirty="0" smtClean="0">
                <a:effectLst/>
                <a:latin typeface="Times New Roman"/>
                <a:cs typeface="Times New Roman"/>
              </a:rPr>
              <a:t>Started with 3 pilot states in 2001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 smtClean="0">
                <a:effectLst/>
                <a:latin typeface="Times New Roman"/>
                <a:cs typeface="Times New Roman"/>
              </a:rPr>
              <a:t>Number of participating states increased from 14 to 20 in last 4 years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 smtClean="0">
                <a:effectLst/>
                <a:latin typeface="Times New Roman"/>
                <a:cs typeface="Times New Roman"/>
              </a:rPr>
              <a:t>Remarkable </a:t>
            </a:r>
            <a:r>
              <a:rPr lang="en-US" sz="4000" dirty="0">
                <a:effectLst/>
                <a:latin typeface="Times New Roman"/>
                <a:cs typeface="Times New Roman"/>
              </a:rPr>
              <a:t>growth </a:t>
            </a:r>
            <a:r>
              <a:rPr lang="en-US" sz="4000" u="sng" dirty="0">
                <a:effectLst/>
                <a:latin typeface="Times New Roman"/>
                <a:cs typeface="Times New Roman"/>
              </a:rPr>
              <a:t>within</a:t>
            </a:r>
            <a:r>
              <a:rPr lang="en-US" sz="4000" dirty="0">
                <a:effectLst/>
                <a:latin typeface="Times New Roman"/>
                <a:cs typeface="Times New Roman"/>
              </a:rPr>
              <a:t> </a:t>
            </a:r>
            <a:r>
              <a:rPr lang="en-US" sz="4000" dirty="0" smtClean="0">
                <a:effectLst/>
                <a:latin typeface="Times New Roman"/>
                <a:cs typeface="Times New Roman"/>
              </a:rPr>
              <a:t>states in number of sites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 smtClean="0">
                <a:effectLst/>
                <a:latin typeface="Times New Roman"/>
                <a:cs typeface="Times New Roman"/>
              </a:rPr>
              <a:t>In 2013 survey, state leaders in 10 (77%) of 13 states said they were expanding</a:t>
            </a:r>
          </a:p>
          <a:p>
            <a:pPr algn="ctr">
              <a:lnSpc>
                <a:spcPct val="90000"/>
              </a:lnSpc>
              <a:buFont typeface="Wingdings" charset="2"/>
              <a:buNone/>
              <a:defRPr/>
            </a:pPr>
            <a:endParaRPr lang="en-US" sz="2400" dirty="0" smtClean="0">
              <a:effectLst/>
              <a:latin typeface="Times New Roman" charset="0"/>
            </a:endParaRPr>
          </a:p>
          <a:p>
            <a:pPr>
              <a:lnSpc>
                <a:spcPct val="90000"/>
              </a:lnSpc>
              <a:buFont typeface="Wingdings" charset="2"/>
              <a:buNone/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382000" cy="1447800"/>
          </a:xfrm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6933" y="0"/>
            <a:ext cx="912706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2"/>
                </a:solidFill>
                <a:latin typeface="Times New Roman"/>
                <a:cs typeface="Times New Roman"/>
              </a:rPr>
              <a:t>Expressed Interest in </a:t>
            </a:r>
            <a:r>
              <a:rPr lang="en-US" sz="4400" dirty="0" smtClean="0">
                <a:solidFill>
                  <a:schemeClr val="bg2"/>
                </a:solidFill>
                <a:latin typeface="Times New Roman"/>
                <a:cs typeface="Times New Roman"/>
              </a:rPr>
              <a:t>Employment </a:t>
            </a:r>
            <a:endParaRPr lang="en-US" sz="4400" dirty="0">
              <a:solidFill>
                <a:schemeClr val="bg2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80000"/>
              </a:lnSpc>
            </a:pPr>
            <a:r>
              <a:rPr lang="en-US" sz="4400" dirty="0">
                <a:solidFill>
                  <a:schemeClr val="bg2"/>
                </a:solidFill>
                <a:latin typeface="Times New Roman"/>
                <a:cs typeface="Times New Roman"/>
              </a:rPr>
              <a:t>Reported in </a:t>
            </a:r>
            <a:r>
              <a:rPr lang="en-US" sz="4400" dirty="0" smtClean="0">
                <a:solidFill>
                  <a:schemeClr val="bg2"/>
                </a:solidFill>
                <a:latin typeface="Times New Roman"/>
                <a:cs typeface="Times New Roman"/>
              </a:rPr>
              <a:t>10 </a:t>
            </a:r>
            <a:r>
              <a:rPr lang="en-US" sz="4400" dirty="0">
                <a:solidFill>
                  <a:schemeClr val="bg2"/>
                </a:solidFill>
                <a:latin typeface="Times New Roman"/>
                <a:cs typeface="Times New Roman"/>
              </a:rPr>
              <a:t>Surveys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33400" y="4572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r>
              <a:rPr lang="en-US" sz="4400">
                <a:solidFill>
                  <a:schemeClr val="tx2"/>
                </a:solidFill>
                <a:latin typeface="Times New Roman" charset="0"/>
              </a:rPr>
              <a:t>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033839"/>
              </p:ext>
            </p:extLst>
          </p:nvPr>
        </p:nvGraphicFramePr>
        <p:xfrm>
          <a:off x="0" y="1424240"/>
          <a:ext cx="9110133" cy="5433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74" name="Worksheet" r:id="rId5" imgW="5727700" imgH="3416300" progId="Excel.Sheet.12">
                  <p:embed/>
                </p:oleObj>
              </mc:Choice>
              <mc:Fallback>
                <p:oleObj name="Worksheet" r:id="rId5" imgW="5727700" imgH="3416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424240"/>
                        <a:ext cx="9110133" cy="5433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512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525000" cy="1905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  <a:effectLst/>
                <a:latin typeface="Times New Roman" charset="0"/>
              </a:rPr>
              <a:t> </a:t>
            </a:r>
            <a:endParaRPr lang="en-US" sz="4000" b="1" dirty="0">
              <a:solidFill>
                <a:srgbClr val="000000"/>
              </a:solidFill>
              <a:effectLst/>
              <a:latin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900"/>
            <a:ext cx="9144000" cy="641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9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525000" cy="1905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  <a:effectLst/>
                <a:latin typeface="Times New Roman" charset="0"/>
              </a:rPr>
              <a:t> </a:t>
            </a:r>
            <a:endParaRPr lang="en-US" sz="4000" b="1" dirty="0">
              <a:solidFill>
                <a:srgbClr val="000000"/>
              </a:solidFill>
              <a:effectLst/>
              <a:latin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303867" y="4047067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193786"/>
              </p:ext>
            </p:extLst>
          </p:nvPr>
        </p:nvGraphicFramePr>
        <p:xfrm>
          <a:off x="152400" y="228600"/>
          <a:ext cx="8745382" cy="687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78" name="Worksheet" r:id="rId5" imgW="8382000" imgH="6591300" progId="Excel.Sheet.12">
                  <p:embed/>
                </p:oleObj>
              </mc:Choice>
              <mc:Fallback>
                <p:oleObj name="Worksheet" r:id="rId5" imgW="8382000" imgH="6591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228600"/>
                        <a:ext cx="8745382" cy="687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27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144000" cy="2362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Most programs in IPS Learning Community meet fidelity standards</a:t>
            </a:r>
          </a:p>
        </p:txBody>
      </p:sp>
      <p:graphicFrame>
        <p:nvGraphicFramePr>
          <p:cNvPr id="37892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209675" y="1828800"/>
          <a:ext cx="6437313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45" name="Worksheet" r:id="rId5" imgW="3708400" imgH="2463800" progId="Excel.Sheet.8">
                  <p:embed/>
                </p:oleObj>
              </mc:Choice>
              <mc:Fallback>
                <p:oleObj name="Worksheet" r:id="rId5" imgW="3708400" imgH="24638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1828800"/>
                        <a:ext cx="6437313" cy="427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006725" y="6310313"/>
            <a:ext cx="2949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2"/>
                </a:solidFill>
                <a:latin typeface="Times New Roman" charset="0"/>
              </a:rPr>
              <a:t> (Bond et al., 2012)</a:t>
            </a:r>
            <a:endParaRPr lang="en-US" sz="3600">
              <a:solidFill>
                <a:schemeClr val="tx2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639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927965"/>
              </p:ext>
            </p:extLst>
          </p:nvPr>
        </p:nvGraphicFramePr>
        <p:xfrm>
          <a:off x="990600" y="1828800"/>
          <a:ext cx="7169150" cy="4895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61" name="Worksheet" r:id="rId4" imgW="8089900" imgH="5524500" progId="Excel.Sheet.12">
                  <p:embed/>
                </p:oleObj>
              </mc:Choice>
              <mc:Fallback>
                <p:oleObj name="Worksheet" r:id="rId4" imgW="8089900" imgH="5524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828800"/>
                        <a:ext cx="7169150" cy="4895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33400" y="152400"/>
            <a:ext cx="8381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mtClean="0">
                <a:solidFill>
                  <a:schemeClr val="bg2"/>
                </a:solidFill>
                <a:latin typeface="Times New Roman" pitchFamily="-111" charset="0"/>
              </a:rPr>
              <a:t>Sustainment </a:t>
            </a:r>
            <a:r>
              <a:rPr lang="en-US" sz="4400" dirty="0">
                <a:solidFill>
                  <a:schemeClr val="bg2"/>
                </a:solidFill>
                <a:latin typeface="Times New Roman" pitchFamily="-111" charset="0"/>
              </a:rPr>
              <a:t>of IPS Programs within IPS Learning Community</a:t>
            </a:r>
            <a:endParaRPr lang="en-US" sz="4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lvl="1">
              <a:defRPr/>
            </a:pPr>
            <a:endParaRPr lang="en-US" smtClean="0"/>
          </a:p>
          <a:p>
            <a:pPr lvl="2">
              <a:defRPr/>
            </a:pPr>
            <a:endParaRPr lang="en-US" smtClean="0"/>
          </a:p>
        </p:txBody>
      </p:sp>
      <p:sp>
        <p:nvSpPr>
          <p:cNvPr id="74756" name="TextBox 6"/>
          <p:cNvSpPr txBox="1">
            <a:spLocks noChangeArrowheads="1"/>
          </p:cNvSpPr>
          <p:nvPr/>
        </p:nvSpPr>
        <p:spPr bwMode="auto">
          <a:xfrm>
            <a:off x="228600" y="0"/>
            <a:ext cx="8534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Positive Changes in 122 Sites in IPS Learning Community</a:t>
            </a:r>
            <a:endParaRPr lang="en-US" sz="48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261810"/>
              </p:ext>
            </p:extLst>
          </p:nvPr>
        </p:nvGraphicFramePr>
        <p:xfrm>
          <a:off x="152400" y="1676400"/>
          <a:ext cx="8798093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Worksheet" r:id="rId5" imgW="3429000" imgH="1930400" progId="Excel.Sheet.12">
                  <p:embed/>
                </p:oleObj>
              </mc:Choice>
              <mc:Fallback>
                <p:oleObj name="Worksheet" r:id="rId5" imgW="3429000" imgH="1930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1676400"/>
                        <a:ext cx="8798093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0963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8305800" cy="1295400"/>
          </a:xfrm>
        </p:spPr>
        <p:txBody>
          <a:bodyPr/>
          <a:lstStyle/>
          <a:p>
            <a:r>
              <a:rPr lang="en-US" sz="4800" dirty="0" smtClean="0">
                <a:effectLst/>
                <a:latin typeface="Times New Roman"/>
                <a:cs typeface="Times New Roman"/>
              </a:rPr>
              <a:t>4.  Developing strategies to disseminate, implement, sustain, and expand IPS </a:t>
            </a:r>
            <a:br>
              <a:rPr lang="en-US" sz="4800" dirty="0" smtClean="0">
                <a:effectLst/>
                <a:latin typeface="Times New Roman"/>
                <a:cs typeface="Times New Roman"/>
              </a:rPr>
            </a:br>
            <a:r>
              <a:rPr lang="en-US" sz="6600" dirty="0" smtClean="0">
                <a:effectLst/>
                <a:latin typeface="Times New Roman"/>
                <a:cs typeface="Times New Roman"/>
              </a:rPr>
              <a:t/>
            </a:r>
            <a:br>
              <a:rPr lang="en-US" sz="6600" dirty="0" smtClean="0">
                <a:effectLst/>
                <a:latin typeface="Times New Roman"/>
                <a:cs typeface="Times New Roman"/>
              </a:rPr>
            </a:br>
            <a:endParaRPr lang="en-US" sz="6000" dirty="0">
              <a:effectLst/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286000"/>
            <a:ext cx="8610600" cy="4800600"/>
          </a:xfrm>
        </p:spPr>
        <p:txBody>
          <a:bodyPr/>
          <a:lstStyle/>
          <a:p>
            <a:pPr lvl="0" algn="ctr">
              <a:buNone/>
            </a:pPr>
            <a:r>
              <a:rPr lang="en-US" sz="4800" dirty="0" smtClean="0">
                <a:effectLst/>
                <a:latin typeface="Times New Roman"/>
                <a:cs typeface="Times New Roman"/>
              </a:rPr>
              <a:t>Summary   </a:t>
            </a:r>
          </a:p>
          <a:p>
            <a:r>
              <a:rPr lang="en-US" sz="4800" dirty="0" smtClean="0">
                <a:effectLst/>
                <a:latin typeface="Times New Roman"/>
                <a:cs typeface="Times New Roman"/>
              </a:rPr>
              <a:t>Learning communities show great promise for promoting IPS</a:t>
            </a:r>
          </a:p>
          <a:p>
            <a:r>
              <a:rPr lang="en-US" sz="4800" dirty="0" smtClean="0">
                <a:effectLst/>
                <a:latin typeface="Times New Roman"/>
                <a:cs typeface="Times New Roman"/>
              </a:rPr>
              <a:t>Practical experience </a:t>
            </a:r>
            <a:r>
              <a:rPr lang="en-US" sz="4800" smtClean="0">
                <a:effectLst/>
                <a:latin typeface="Times New Roman"/>
                <a:cs typeface="Times New Roman"/>
              </a:rPr>
              <a:t>has outpaced </a:t>
            </a:r>
            <a:r>
              <a:rPr lang="en-US" sz="4800" dirty="0" smtClean="0">
                <a:effectLst/>
                <a:latin typeface="Times New Roman"/>
                <a:cs typeface="Times New Roman"/>
              </a:rPr>
              <a:t>formal research</a:t>
            </a:r>
          </a:p>
          <a:p>
            <a:pPr lvl="0"/>
            <a:endParaRPr lang="en-US" sz="4000" dirty="0" smtClean="0">
              <a:effectLst/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8305800" cy="1295400"/>
          </a:xfrm>
        </p:spPr>
        <p:txBody>
          <a:bodyPr/>
          <a:lstStyle/>
          <a:p>
            <a:r>
              <a:rPr lang="en-US" sz="4800" dirty="0" smtClean="0">
                <a:effectLst/>
                <a:latin typeface="Times New Roman"/>
                <a:cs typeface="Times New Roman"/>
              </a:rPr>
              <a:t>Current Trends in IPS:</a:t>
            </a:r>
            <a:br>
              <a:rPr lang="en-US" sz="4800" dirty="0" smtClean="0">
                <a:effectLst/>
                <a:latin typeface="Times New Roman"/>
                <a:cs typeface="Times New Roman"/>
              </a:rPr>
            </a:br>
            <a:r>
              <a:rPr lang="en-US" sz="4800" dirty="0" smtClean="0">
                <a:effectLst/>
                <a:latin typeface="Times New Roman"/>
                <a:cs typeface="Times New Roman"/>
              </a:rPr>
              <a:t>Overall Conclusions</a:t>
            </a:r>
            <a:br>
              <a:rPr lang="en-US" sz="4800" dirty="0" smtClean="0">
                <a:effectLst/>
                <a:latin typeface="Times New Roman"/>
                <a:cs typeface="Times New Roman"/>
              </a:rPr>
            </a:br>
            <a:r>
              <a:rPr lang="en-US" sz="6600" dirty="0" smtClean="0">
                <a:effectLst/>
                <a:latin typeface="Times New Roman"/>
                <a:cs typeface="Times New Roman"/>
              </a:rPr>
              <a:t/>
            </a:r>
            <a:br>
              <a:rPr lang="en-US" sz="6600" dirty="0" smtClean="0">
                <a:effectLst/>
                <a:latin typeface="Times New Roman"/>
                <a:cs typeface="Times New Roman"/>
              </a:rPr>
            </a:br>
            <a:endParaRPr lang="en-US" sz="6000" dirty="0">
              <a:effectLst/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1803400"/>
            <a:ext cx="8001000" cy="5054600"/>
          </a:xfrm>
        </p:spPr>
        <p:txBody>
          <a:bodyPr/>
          <a:lstStyle/>
          <a:p>
            <a:pPr lvl="0"/>
            <a:r>
              <a:rPr lang="en-US" sz="4000" dirty="0" smtClean="0">
                <a:effectLst/>
                <a:latin typeface="Times New Roman"/>
                <a:cs typeface="Times New Roman"/>
              </a:rPr>
              <a:t>Amazing growth and attention to IPS worldwide</a:t>
            </a:r>
          </a:p>
          <a:p>
            <a:pPr lvl="0"/>
            <a:r>
              <a:rPr lang="en-US" sz="4000" dirty="0" smtClean="0">
                <a:effectLst/>
                <a:latin typeface="Times New Roman"/>
                <a:cs typeface="Times New Roman"/>
              </a:rPr>
              <a:t>Mike Hogan:  IPS has reached a tipping point</a:t>
            </a:r>
          </a:p>
          <a:p>
            <a:pPr lvl="0"/>
            <a:r>
              <a:rPr lang="en-US" sz="4000" dirty="0">
                <a:effectLst/>
                <a:latin typeface="Times New Roman"/>
                <a:cs typeface="Times New Roman"/>
              </a:rPr>
              <a:t>M</a:t>
            </a:r>
            <a:r>
              <a:rPr lang="en-US" sz="4000" dirty="0" smtClean="0">
                <a:effectLst/>
                <a:latin typeface="Times New Roman"/>
                <a:cs typeface="Times New Roman"/>
              </a:rPr>
              <a:t>any new IPS research studies</a:t>
            </a:r>
          </a:p>
          <a:p>
            <a:pPr lvl="0"/>
            <a:r>
              <a:rPr lang="en-US" sz="4000" dirty="0" smtClean="0">
                <a:effectLst/>
                <a:latin typeface="Times New Roman"/>
                <a:cs typeface="Times New Roman"/>
              </a:rPr>
              <a:t>Overheard at a meeting:                 “IPS has gone viral”</a:t>
            </a:r>
          </a:p>
          <a:p>
            <a:pPr lvl="0"/>
            <a:endParaRPr lang="en-US" sz="4800" dirty="0"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923" y="481385"/>
            <a:ext cx="8146252" cy="2081312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From a </a:t>
            </a:r>
            <a:r>
              <a:rPr lang="en-US" sz="4900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young person who attends a psychosocial </a:t>
            </a:r>
            <a:r>
              <a:rPr lang="en-US" sz="4900" dirty="0" smtClean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rehab (PSR) program</a:t>
            </a:r>
            <a:r>
              <a:rPr lang="en-US" sz="4900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:</a:t>
            </a:r>
            <a:r>
              <a:rPr lang="en-US" dirty="0">
                <a:solidFill>
                  <a:schemeClr val="bg1"/>
                </a:solidFill>
                <a:effectLst/>
              </a:rPr>
              <a:t/>
            </a:r>
            <a:br>
              <a:rPr lang="en-US" dirty="0">
                <a:solidFill>
                  <a:schemeClr val="bg1"/>
                </a:solidFill>
                <a:effectLst/>
              </a:rPr>
            </a:b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923" y="2735402"/>
            <a:ext cx="8146251" cy="4189452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rgbClr val="3365FB"/>
                </a:solidFill>
                <a:effectLst/>
                <a:latin typeface="Times New Roman"/>
              </a:rPr>
              <a:t>I want to work because it is the only way I will not be in this program when I am old.</a:t>
            </a:r>
          </a:p>
          <a:p>
            <a:r>
              <a:rPr lang="en-US" sz="4000" dirty="0">
                <a:solidFill>
                  <a:srgbClr val="3365FB"/>
                </a:solidFill>
                <a:effectLst/>
                <a:latin typeface="Times New Roman"/>
              </a:rPr>
              <a:t> </a:t>
            </a:r>
          </a:p>
          <a:p>
            <a:r>
              <a:rPr lang="en-US" sz="4000" dirty="0">
                <a:solidFill>
                  <a:srgbClr val="3365FB"/>
                </a:solidFill>
                <a:effectLst/>
                <a:latin typeface="Times New Roman"/>
              </a:rPr>
              <a:t>People don’t want to retire from PSR!!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38400"/>
            <a:ext cx="7696200" cy="1524000"/>
          </a:xfrm>
        </p:spPr>
        <p:txBody>
          <a:bodyPr/>
          <a:lstStyle/>
          <a:p>
            <a:pPr>
              <a:defRPr/>
            </a:pPr>
            <a:r>
              <a:rPr lang="en-US" sz="6000" dirty="0">
                <a:effectLst/>
                <a:latin typeface="Times New Roman" charset="0"/>
              </a:rPr>
              <a:t>Role of </a:t>
            </a:r>
            <a:r>
              <a:rPr lang="en-US" sz="6000" dirty="0" smtClean="0">
                <a:effectLst/>
                <a:latin typeface="Times New Roman" charset="0"/>
              </a:rPr>
              <a:t>Work </a:t>
            </a:r>
            <a:r>
              <a:rPr lang="en-US" sz="6000" dirty="0">
                <a:effectLst/>
                <a:latin typeface="Times New Roman" charset="0"/>
              </a:rPr>
              <a:t>in </a:t>
            </a:r>
            <a:r>
              <a:rPr lang="en-US" sz="6000" dirty="0" smtClean="0">
                <a:effectLst/>
                <a:latin typeface="Times New Roman" charset="0"/>
              </a:rPr>
              <a:t>Recovery Process:</a:t>
            </a:r>
            <a:br>
              <a:rPr lang="en-US" sz="6000" dirty="0" smtClean="0">
                <a:effectLst/>
                <a:latin typeface="Times New Roman" charset="0"/>
              </a:rPr>
            </a:br>
            <a:r>
              <a:rPr lang="en-US" sz="6000" dirty="0" smtClean="0">
                <a:solidFill>
                  <a:schemeClr val="tx1"/>
                </a:solidFill>
                <a:effectLst/>
                <a:latin typeface="Times New Roman" charset="0"/>
              </a:rPr>
              <a:t/>
            </a:r>
            <a:br>
              <a:rPr lang="en-US" sz="6000" dirty="0" smtClean="0">
                <a:solidFill>
                  <a:schemeClr val="tx1"/>
                </a:solidFill>
                <a:effectLst/>
                <a:latin typeface="Times New Roman" charset="0"/>
              </a:rPr>
            </a:br>
            <a:r>
              <a:rPr lang="en-US" sz="6000" dirty="0" smtClean="0">
                <a:solidFill>
                  <a:schemeClr val="tx1"/>
                </a:solidFill>
                <a:effectLst/>
                <a:latin typeface="Times New Roman" charset="0"/>
              </a:rPr>
              <a:t>Work is the best treatment we have</a:t>
            </a:r>
            <a:endParaRPr lang="en-US" dirty="0">
              <a:solidFill>
                <a:schemeClr val="tx1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791200"/>
            <a:ext cx="8001000" cy="55626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4000" dirty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sz="4000" dirty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1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01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  <a:latin typeface="Times New Roman" charset="0"/>
                <a:ea typeface="ＭＳ Ｐゴシック" charset="0"/>
                <a:cs typeface="Times New Roman" charset="0"/>
              </a:rPr>
              <a:t>Need for IPS</a:t>
            </a: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1641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153400" cy="5943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4000" dirty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2/3 clients with severe mental illness want to work, but only ~</a:t>
            </a:r>
            <a:r>
              <a:rPr lang="en-US" sz="4000" dirty="0" smtClean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15% </a:t>
            </a:r>
            <a:r>
              <a:rPr lang="en-US" sz="4000" dirty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employed.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Until the 1990s, no effective models for helping clients achieve stable competitive employment</a:t>
            </a:r>
            <a:r>
              <a:rPr lang="en-US" sz="4000" dirty="0" smtClean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 smtClean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Even today,</a:t>
            </a:r>
            <a:r>
              <a:rPr lang="en-US" sz="4000" dirty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smtClean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only 2% of people who could benefit have access to effective employment services</a:t>
            </a:r>
            <a:endParaRPr lang="en-US" sz="4000" dirty="0"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dirty="0"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dirty="0"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sz="20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00200"/>
            <a:ext cx="9144000" cy="990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5400" dirty="0" smtClean="0">
                <a:effectLst/>
                <a:latin typeface="Times New Roman"/>
              </a:rPr>
              <a:t>Four Trends in IPS Research </a:t>
            </a:r>
            <a:r>
              <a:rPr lang="en-US" sz="5400" b="1" dirty="0" smtClean="0">
                <a:solidFill>
                  <a:schemeClr val="tx1"/>
                </a:solidFill>
                <a:effectLst/>
                <a:latin typeface="Times New Roman" charset="0"/>
              </a:rPr>
              <a:t/>
            </a:r>
            <a:br>
              <a:rPr lang="en-US" sz="5400" b="1" dirty="0" smtClean="0">
                <a:solidFill>
                  <a:schemeClr val="tx1"/>
                </a:solidFill>
                <a:effectLst/>
                <a:latin typeface="Times New Roman" charset="0"/>
              </a:rPr>
            </a:br>
            <a:r>
              <a:rPr lang="en-US" sz="4800" dirty="0">
                <a:effectLst/>
                <a:latin typeface="Times New Roman" charset="0"/>
              </a:rPr>
              <a:t/>
            </a:r>
            <a:br>
              <a:rPr lang="en-US" sz="4800" dirty="0">
                <a:effectLst/>
                <a:latin typeface="Times New Roman" charset="0"/>
              </a:rPr>
            </a:br>
            <a:r>
              <a:rPr lang="en-US" sz="4800" dirty="0">
                <a:effectLst/>
                <a:latin typeface="Times New Roman" charset="0"/>
              </a:rPr>
              <a:t/>
            </a:r>
            <a:br>
              <a:rPr lang="en-US" sz="4800" dirty="0">
                <a:effectLst/>
                <a:latin typeface="Times New Roman" charset="0"/>
              </a:rPr>
            </a:br>
            <a:r>
              <a:rPr lang="en-US" sz="4800" dirty="0">
                <a:effectLst/>
                <a:latin typeface="Times New Roman" charset="0"/>
              </a:rPr>
              <a:t/>
            </a:r>
            <a:br>
              <a:rPr lang="en-US" sz="4800" dirty="0">
                <a:effectLst/>
                <a:latin typeface="Times New Roman" charset="0"/>
              </a:rPr>
            </a:br>
            <a:endParaRPr lang="en-US" sz="4800" dirty="0">
              <a:effectLst/>
              <a:latin typeface="Times New Roman" charset="0"/>
            </a:endParaRPr>
          </a:p>
        </p:txBody>
      </p:sp>
      <p:sp>
        <p:nvSpPr>
          <p:cNvPr id="2770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1371600"/>
            <a:ext cx="8686800" cy="4419600"/>
          </a:xfrm>
        </p:spPr>
        <p:txBody>
          <a:bodyPr/>
          <a:lstStyle/>
          <a:p>
            <a:pPr marL="742950" lvl="0" indent="-742950" algn="l">
              <a:buFont typeface="+mj-ea"/>
              <a:buAutoNum type="circleNumDbPlain"/>
            </a:pPr>
            <a:r>
              <a:rPr lang="en-US" sz="4000" dirty="0" smtClean="0">
                <a:effectLst/>
                <a:latin typeface="Times New Roman"/>
                <a:cs typeface="Times New Roman"/>
              </a:rPr>
              <a:t>Expanding the evidence base</a:t>
            </a:r>
          </a:p>
          <a:p>
            <a:pPr marL="742950" lvl="0" indent="-742950" algn="l">
              <a:buFont typeface="+mj-ea"/>
              <a:buAutoNum type="circleNumDbPlain"/>
            </a:pPr>
            <a:r>
              <a:rPr lang="en-US" sz="4000" dirty="0" smtClean="0">
                <a:effectLst/>
                <a:latin typeface="Times New Roman"/>
                <a:cs typeface="Times New Roman"/>
              </a:rPr>
              <a:t>Assessing applicability of IPS for target subgroups </a:t>
            </a:r>
          </a:p>
          <a:p>
            <a:pPr marL="742950" lvl="0" indent="-742950" algn="l">
              <a:buFont typeface="+mj-ea"/>
              <a:buAutoNum type="circleNumDbPlain"/>
            </a:pPr>
            <a:r>
              <a:rPr lang="en-US" sz="4000" dirty="0" smtClean="0">
                <a:effectLst/>
                <a:latin typeface="Times New Roman"/>
                <a:cs typeface="Times New Roman"/>
              </a:rPr>
              <a:t>Extending IPS to groups beyond people with severe mental illness</a:t>
            </a:r>
          </a:p>
          <a:p>
            <a:pPr marL="742950" lvl="0" indent="-742950" algn="l">
              <a:buFont typeface="+mj-ea"/>
              <a:buAutoNum type="circleNumDbPlain"/>
            </a:pPr>
            <a:r>
              <a:rPr lang="en-US" sz="4000" dirty="0" smtClean="0">
                <a:effectLst/>
                <a:latin typeface="Times New Roman"/>
                <a:cs typeface="Times New Roman"/>
              </a:rPr>
              <a:t>Developing strategies to disseminate, implement, sustain, and expand IPS 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686800" cy="1524000"/>
          </a:xfrm>
        </p:spPr>
        <p:txBody>
          <a:bodyPr/>
          <a:lstStyle/>
          <a:p>
            <a:r>
              <a:rPr lang="en-US" sz="4800" dirty="0" smtClean="0">
                <a:effectLst/>
                <a:latin typeface="Times New Roman"/>
                <a:cs typeface="Times New Roman"/>
              </a:rPr>
              <a:t>1.  Expanding the evidence base</a:t>
            </a:r>
            <a:r>
              <a:rPr lang="en-US" sz="6600" dirty="0" smtClean="0">
                <a:effectLst/>
                <a:latin typeface="Times New Roman"/>
                <a:cs typeface="Times New Roman"/>
              </a:rPr>
              <a:t/>
            </a:r>
            <a:br>
              <a:rPr lang="en-US" sz="6600" dirty="0" smtClean="0">
                <a:effectLst/>
                <a:latin typeface="Times New Roman"/>
                <a:cs typeface="Times New Roman"/>
              </a:rPr>
            </a:br>
            <a:endParaRPr lang="en-US" sz="6000" dirty="0">
              <a:effectLst/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495800"/>
          </a:xfrm>
        </p:spPr>
        <p:txBody>
          <a:bodyPr/>
          <a:lstStyle/>
          <a:p>
            <a:r>
              <a:rPr lang="en-US" sz="4000" dirty="0" smtClean="0">
                <a:effectLst/>
                <a:latin typeface="Times New Roman"/>
                <a:cs typeface="Times New Roman"/>
              </a:rPr>
              <a:t>Number of studies showing IPS effectiveness continues to grow </a:t>
            </a:r>
          </a:p>
          <a:p>
            <a:r>
              <a:rPr lang="en-US" sz="4000" dirty="0" smtClean="0">
                <a:effectLst/>
                <a:latin typeface="Times New Roman"/>
                <a:cs typeface="Times New Roman"/>
              </a:rPr>
              <a:t>Long-term outcomes are more positive than previously known</a:t>
            </a:r>
          </a:p>
          <a:p>
            <a:r>
              <a:rPr lang="en-US" sz="4000" dirty="0" smtClean="0">
                <a:effectLst/>
                <a:latin typeface="Times New Roman"/>
                <a:cs typeface="Times New Roman"/>
              </a:rPr>
              <a:t>IPS produces a good return on  investment</a:t>
            </a:r>
          </a:p>
          <a:p>
            <a:r>
              <a:rPr lang="en-US" sz="4000" dirty="0" smtClean="0">
                <a:effectLst/>
                <a:latin typeface="Times New Roman"/>
                <a:cs typeface="Times New Roman"/>
              </a:rPr>
              <a:t>Steady employment promotes improvement in other life domains</a:t>
            </a: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01000" cy="1828800"/>
          </a:xfrm>
        </p:spPr>
        <p:txBody>
          <a:bodyPr lIns="90488" rIns="90488"/>
          <a:lstStyle/>
          <a:p>
            <a:r>
              <a:rPr lang="en-US" sz="480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Day Treatment Conversions to IPS:  Common Study Design</a:t>
            </a:r>
            <a:endParaRPr lang="en-US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755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86000"/>
            <a:ext cx="8001000" cy="3810000"/>
          </a:xfrm>
        </p:spPr>
        <p:txBody>
          <a:bodyPr lIns="90488" rIns="90488"/>
          <a:lstStyle/>
          <a:p>
            <a:pPr>
              <a:lnSpc>
                <a:spcPct val="90000"/>
              </a:lnSpc>
              <a:defRPr/>
            </a:pPr>
            <a:r>
              <a:rPr lang="en-US" sz="4000" dirty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Discontinued day treatment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Reassigned day treatment staff to new positions 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Implemented new IPS program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Compared to 3 sites not converting</a:t>
            </a:r>
          </a:p>
          <a:p>
            <a:pPr algn="ctr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800" dirty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Sources:  Drake and </a:t>
            </a:r>
            <a:r>
              <a:rPr lang="en-US" sz="2800" dirty="0" smtClean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Becker   </a:t>
            </a:r>
            <a:endParaRPr lang="en-US" sz="1600" dirty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619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613_What_is_SMI_8-21-02">
  <a:themeElements>
    <a:clrScheme name="">
      <a:dk1>
        <a:srgbClr val="081D58"/>
      </a:dk1>
      <a:lt1>
        <a:srgbClr val="FFFFFF"/>
      </a:lt1>
      <a:dk2>
        <a:srgbClr val="3365FB"/>
      </a:dk2>
      <a:lt2>
        <a:srgbClr val="FAFD00"/>
      </a:lt2>
      <a:accent1>
        <a:srgbClr val="F57B49"/>
      </a:accent1>
      <a:accent2>
        <a:srgbClr val="F95AB7"/>
      </a:accent2>
      <a:accent3>
        <a:srgbClr val="ADB8FD"/>
      </a:accent3>
      <a:accent4>
        <a:srgbClr val="DADADA"/>
      </a:accent4>
      <a:accent5>
        <a:srgbClr val="F9BFB1"/>
      </a:accent5>
      <a:accent6>
        <a:srgbClr val="E251A6"/>
      </a:accent6>
      <a:hlink>
        <a:srgbClr val="FC0128"/>
      </a:hlink>
      <a:folHlink>
        <a:srgbClr val="618FFD"/>
      </a:folHlink>
    </a:clrScheme>
    <a:fontScheme name="I613_What_is_SMI_8-21-02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I613_What_is_SMI_8-21-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613_What_is_SMI_8-21-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613_What_is_SMI_8-21-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613_What_is_SMI_8-21-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613_What_is_SMI_8-21-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613_What_is_SMI_8-21-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613_What_is_SMI_8-21-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21942</TotalTime>
  <Pages>35</Pages>
  <Words>1014</Words>
  <Application>Microsoft Macintosh PowerPoint</Application>
  <PresentationFormat>On-screen Show (4:3)</PresentationFormat>
  <Paragraphs>172</Paragraphs>
  <Slides>36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Helvetica</vt:lpstr>
      <vt:lpstr>Monotype Sorts</vt:lpstr>
      <vt:lpstr>ＭＳ Ｐゴシック</vt:lpstr>
      <vt:lpstr>Times</vt:lpstr>
      <vt:lpstr>ヒラギノ角ゴ Pro W3</vt:lpstr>
      <vt:lpstr>Times New Roman</vt:lpstr>
      <vt:lpstr>Wingdings</vt:lpstr>
      <vt:lpstr>I613_What_is_SMI_8-21-02</vt:lpstr>
      <vt:lpstr>Worksheet</vt:lpstr>
      <vt:lpstr>        </vt:lpstr>
      <vt:lpstr>Why Focus on Work?</vt:lpstr>
      <vt:lpstr> </vt:lpstr>
      <vt:lpstr>From a young person who attends a psychosocial rehab (PSR) program: </vt:lpstr>
      <vt:lpstr>Role of Work in Recovery Process:  Work is the best treatment we have</vt:lpstr>
      <vt:lpstr>Need for IPS</vt:lpstr>
      <vt:lpstr>Four Trends in IPS Research     </vt:lpstr>
      <vt:lpstr>1.  Expanding the evidence base </vt:lpstr>
      <vt:lpstr>Day Treatment Conversions to IPS:  Common Study Design</vt:lpstr>
      <vt:lpstr>Day Treatment Conversion Studies: 6 Sites Converting to IPS vs. 4 Control Sites (Not Converting)  </vt:lpstr>
      <vt:lpstr>Similar Results in All  Day Treatment Conversions</vt:lpstr>
      <vt:lpstr>23 Randomized Controlled Trials of  Individual Placement and Support (IPS)</vt:lpstr>
      <vt:lpstr> </vt:lpstr>
      <vt:lpstr>Competitive Employment Rates in 23 Randomized Controlled Trials of IPS</vt:lpstr>
      <vt:lpstr>Overall Findings for 23 RCTs</vt:lpstr>
      <vt:lpstr> </vt:lpstr>
      <vt:lpstr> </vt:lpstr>
      <vt:lpstr>Steady Worker Rate in 3 Long-Term Studies   </vt:lpstr>
      <vt:lpstr>5-Year Return on Investment for IPS and Traditional Voc Services (Hoffmann, 2014)</vt:lpstr>
      <vt:lpstr>Impact of Competitive Employment on Nonvocational Outcomes</vt:lpstr>
      <vt:lpstr>2.  Assessing applicability of IPS in target subgroups  </vt:lpstr>
      <vt:lpstr>Systematic Review of Early Psychosis Literature (Bond et al., 2015): 8 Follow-up Studies of Early Intervention Programs Providing IPS </vt:lpstr>
      <vt:lpstr>Chicago IPS Study of Clients with Severe Mental Illness and Justice Involvement: One-Year Outcomes (Bond et al., 2015)</vt:lpstr>
      <vt:lpstr>IPS Is Effective in a Wide Variety of Target Populations </vt:lpstr>
      <vt:lpstr>3.  Expanding IPS to new populations </vt:lpstr>
      <vt:lpstr> Status of Research on IPS for New Populations  (beyond severe mental illness) </vt:lpstr>
      <vt:lpstr>4.  Developing strategies to disseminate, implement, sustain, and expand IPS   </vt:lpstr>
      <vt:lpstr>International  IPS Learning Community</vt:lpstr>
      <vt:lpstr>Growth of  IPS Learning Community</vt:lpstr>
      <vt:lpstr> </vt:lpstr>
      <vt:lpstr> </vt:lpstr>
      <vt:lpstr>Most programs in IPS Learning Community meet fidelity standards</vt:lpstr>
      <vt:lpstr>PowerPoint Presentation</vt:lpstr>
      <vt:lpstr> </vt:lpstr>
      <vt:lpstr>4.  Developing strategies to disseminate, implement, sustain, and expand IPS   </vt:lpstr>
      <vt:lpstr>Current Trends in IPS: Overall Conclusions  </vt:lpstr>
    </vt:vector>
  </TitlesOfParts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</dc:title>
  <dc:creator>Bond</dc:creator>
  <cp:lastModifiedBy>Valerie Noel</cp:lastModifiedBy>
  <cp:revision>1754</cp:revision>
  <cp:lastPrinted>2016-07-29T16:41:15Z</cp:lastPrinted>
  <dcterms:created xsi:type="dcterms:W3CDTF">2014-11-03T16:25:22Z</dcterms:created>
  <dcterms:modified xsi:type="dcterms:W3CDTF">2017-04-19T20:20:47Z</dcterms:modified>
</cp:coreProperties>
</file>